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  <p:sldMasterId id="2147483696" r:id="rId6"/>
    <p:sldMasterId id="2147483721" r:id="rId7"/>
    <p:sldMasterId id="2147483684" r:id="rId8"/>
    <p:sldMasterId id="2147483733" r:id="rId9"/>
  </p:sldMasterIdLst>
  <p:sldIdLst>
    <p:sldId id="256" r:id="rId10"/>
    <p:sldId id="257" r:id="rId11"/>
    <p:sldId id="258" r:id="rId12"/>
    <p:sldId id="259" r:id="rId13"/>
    <p:sldId id="260" r:id="rId14"/>
    <p:sldId id="274" r:id="rId15"/>
    <p:sldId id="263" r:id="rId16"/>
    <p:sldId id="265" r:id="rId17"/>
    <p:sldId id="266" r:id="rId18"/>
    <p:sldId id="264" r:id="rId19"/>
    <p:sldId id="275" r:id="rId20"/>
    <p:sldId id="267" r:id="rId21"/>
    <p:sldId id="276" r:id="rId22"/>
    <p:sldId id="268" r:id="rId23"/>
    <p:sldId id="271" r:id="rId24"/>
    <p:sldId id="270" r:id="rId25"/>
    <p:sldId id="272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8F581-9AC7-4897-909F-9D2CDB794FF9}" v="1" dt="2024-01-29T11:03:48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Bjorck" userId="f524ff40-0bb6-4b42-9fdc-f7aeff764f92" providerId="ADAL" clId="{1BF8F581-9AC7-4897-909F-9D2CDB794FF9}"/>
    <pc:docChg chg="custSel modSld modMainMaster">
      <pc:chgData name="Charlotte Bjorck" userId="f524ff40-0bb6-4b42-9fdc-f7aeff764f92" providerId="ADAL" clId="{1BF8F581-9AC7-4897-909F-9D2CDB794FF9}" dt="2024-01-29T13:14:19.583" v="30" actId="255"/>
      <pc:docMkLst>
        <pc:docMk/>
      </pc:docMkLst>
      <pc:sldChg chg="modSp mod">
        <pc:chgData name="Charlotte Bjorck" userId="f524ff40-0bb6-4b42-9fdc-f7aeff764f92" providerId="ADAL" clId="{1BF8F581-9AC7-4897-909F-9D2CDB794FF9}" dt="2024-01-29T13:14:19.583" v="30" actId="255"/>
        <pc:sldMkLst>
          <pc:docMk/>
          <pc:sldMk cId="1930087273" sldId="256"/>
        </pc:sldMkLst>
        <pc:spChg chg="mod">
          <ac:chgData name="Charlotte Bjorck" userId="f524ff40-0bb6-4b42-9fdc-f7aeff764f92" providerId="ADAL" clId="{1BF8F581-9AC7-4897-909F-9D2CDB794FF9}" dt="2024-01-29T13:14:19.583" v="30" actId="255"/>
          <ac:spMkLst>
            <pc:docMk/>
            <pc:sldMk cId="1930087273" sldId="256"/>
            <ac:spMk id="5" creationId="{D782C10E-E39E-E4CB-8568-F3098C0C4B7F}"/>
          </ac:spMkLst>
        </pc:spChg>
      </pc:sldChg>
      <pc:sldChg chg="modSp mod">
        <pc:chgData name="Charlotte Bjorck" userId="f524ff40-0bb6-4b42-9fdc-f7aeff764f92" providerId="ADAL" clId="{1BF8F581-9AC7-4897-909F-9D2CDB794FF9}" dt="2024-01-29T11:04:46.990" v="28" actId="20577"/>
        <pc:sldMkLst>
          <pc:docMk/>
          <pc:sldMk cId="777561200" sldId="272"/>
        </pc:sldMkLst>
        <pc:spChg chg="mod">
          <ac:chgData name="Charlotte Bjorck" userId="f524ff40-0bb6-4b42-9fdc-f7aeff764f92" providerId="ADAL" clId="{1BF8F581-9AC7-4897-909F-9D2CDB794FF9}" dt="2024-01-29T11:04:46.990" v="28" actId="20577"/>
          <ac:spMkLst>
            <pc:docMk/>
            <pc:sldMk cId="777561200" sldId="272"/>
            <ac:spMk id="4" creationId="{84FA5F7F-04C2-4A30-A3B4-173A6A2144B6}"/>
          </ac:spMkLst>
        </pc:spChg>
      </pc:sldChg>
      <pc:sldMasterChg chg="modSldLayout">
        <pc:chgData name="Charlotte Bjorck" userId="f524ff40-0bb6-4b42-9fdc-f7aeff764f92" providerId="ADAL" clId="{1BF8F581-9AC7-4897-909F-9D2CDB794FF9}" dt="2024-01-29T11:03:51.197" v="7" actId="1076"/>
        <pc:sldMasterMkLst>
          <pc:docMk/>
          <pc:sldMasterMk cId="4062149966" sldId="2147483648"/>
        </pc:sldMasterMkLst>
        <pc:sldLayoutChg chg="delSp mod">
          <pc:chgData name="Charlotte Bjorck" userId="f524ff40-0bb6-4b42-9fdc-f7aeff764f92" providerId="ADAL" clId="{1BF8F581-9AC7-4897-909F-9D2CDB794FF9}" dt="2024-01-29T11:03:36.034" v="1" actId="478"/>
          <pc:sldLayoutMkLst>
            <pc:docMk/>
            <pc:sldMasterMk cId="4062149966" sldId="2147483648"/>
            <pc:sldLayoutMk cId="590278370" sldId="2147483649"/>
          </pc:sldLayoutMkLst>
          <pc:picChg chg="del">
            <ac:chgData name="Charlotte Bjorck" userId="f524ff40-0bb6-4b42-9fdc-f7aeff764f92" providerId="ADAL" clId="{1BF8F581-9AC7-4897-909F-9D2CDB794FF9}" dt="2024-01-29T11:03:36.034" v="1" actId="478"/>
            <ac:picMkLst>
              <pc:docMk/>
              <pc:sldMasterMk cId="4062149966" sldId="2147483648"/>
              <pc:sldLayoutMk cId="590278370" sldId="2147483649"/>
              <ac:picMk id="17" creationId="{44E3C61E-9F3C-455F-B668-93570013064F}"/>
            </ac:picMkLst>
          </pc:picChg>
        </pc:sldLayoutChg>
        <pc:sldLayoutChg chg="delSp modSp mod">
          <pc:chgData name="Charlotte Bjorck" userId="f524ff40-0bb6-4b42-9fdc-f7aeff764f92" providerId="ADAL" clId="{1BF8F581-9AC7-4897-909F-9D2CDB794FF9}" dt="2024-01-29T11:03:45.598" v="5" actId="1076"/>
          <pc:sldLayoutMkLst>
            <pc:docMk/>
            <pc:sldMasterMk cId="4062149966" sldId="2147483648"/>
            <pc:sldLayoutMk cId="3223485884" sldId="2147483650"/>
          </pc:sldLayoutMkLst>
          <pc:picChg chg="del">
            <ac:chgData name="Charlotte Bjorck" userId="f524ff40-0bb6-4b42-9fdc-f7aeff764f92" providerId="ADAL" clId="{1BF8F581-9AC7-4897-909F-9D2CDB794FF9}" dt="2024-01-29T11:03:43.150" v="4" actId="478"/>
            <ac:picMkLst>
              <pc:docMk/>
              <pc:sldMasterMk cId="4062149966" sldId="2147483648"/>
              <pc:sldLayoutMk cId="3223485884" sldId="2147483650"/>
              <ac:picMk id="13" creationId="{51DF5FBD-718F-47F1-A5A0-17F52AABB0A6}"/>
            </ac:picMkLst>
          </pc:picChg>
          <pc:picChg chg="mod">
            <ac:chgData name="Charlotte Bjorck" userId="f524ff40-0bb6-4b42-9fdc-f7aeff764f92" providerId="ADAL" clId="{1BF8F581-9AC7-4897-909F-9D2CDB794FF9}" dt="2024-01-29T11:03:45.598" v="5" actId="1076"/>
            <ac:picMkLst>
              <pc:docMk/>
              <pc:sldMasterMk cId="4062149966" sldId="2147483648"/>
              <pc:sldLayoutMk cId="3223485884" sldId="2147483650"/>
              <ac:picMk id="16" creationId="{E35CF1E1-A3C0-415D-9C9D-90106DFBC274}"/>
            </ac:picMkLst>
          </pc:picChg>
        </pc:sldLayoutChg>
        <pc:sldLayoutChg chg="addSp delSp modSp mod">
          <pc:chgData name="Charlotte Bjorck" userId="f524ff40-0bb6-4b42-9fdc-f7aeff764f92" providerId="ADAL" clId="{1BF8F581-9AC7-4897-909F-9D2CDB794FF9}" dt="2024-01-29T11:03:51.197" v="7" actId="1076"/>
          <pc:sldLayoutMkLst>
            <pc:docMk/>
            <pc:sldMasterMk cId="4062149966" sldId="2147483648"/>
            <pc:sldLayoutMk cId="2072214486" sldId="2147483651"/>
          </pc:sldLayoutMkLst>
          <pc:picChg chg="add mod">
            <ac:chgData name="Charlotte Bjorck" userId="f524ff40-0bb6-4b42-9fdc-f7aeff764f92" providerId="ADAL" clId="{1BF8F581-9AC7-4897-909F-9D2CDB794FF9}" dt="2024-01-29T11:03:51.197" v="7" actId="1076"/>
            <ac:picMkLst>
              <pc:docMk/>
              <pc:sldMasterMk cId="4062149966" sldId="2147483648"/>
              <pc:sldLayoutMk cId="2072214486" sldId="2147483651"/>
              <ac:picMk id="2" creationId="{E6E85187-C581-7750-F0A0-C0F021E0B30F}"/>
            </ac:picMkLst>
          </pc:picChg>
          <pc:picChg chg="del">
            <ac:chgData name="Charlotte Bjorck" userId="f524ff40-0bb6-4b42-9fdc-f7aeff764f92" providerId="ADAL" clId="{1BF8F581-9AC7-4897-909F-9D2CDB794FF9}" dt="2024-01-29T11:03:33.601" v="0" actId="478"/>
            <ac:picMkLst>
              <pc:docMk/>
              <pc:sldMasterMk cId="4062149966" sldId="2147483648"/>
              <pc:sldLayoutMk cId="2072214486" sldId="2147483651"/>
              <ac:picMk id="9" creationId="{C69A1FD5-907C-4BC8-AB54-4234734A3B4C}"/>
            </ac:picMkLst>
          </pc:picChg>
        </pc:sldLayoutChg>
        <pc:sldLayoutChg chg="delSp modSp mod">
          <pc:chgData name="Charlotte Bjorck" userId="f524ff40-0bb6-4b42-9fdc-f7aeff764f92" providerId="ADAL" clId="{1BF8F581-9AC7-4897-909F-9D2CDB794FF9}" dt="2024-01-29T11:03:40.854" v="3" actId="1076"/>
          <pc:sldLayoutMkLst>
            <pc:docMk/>
            <pc:sldMasterMk cId="4062149966" sldId="2147483648"/>
            <pc:sldLayoutMk cId="2362183070" sldId="2147483720"/>
          </pc:sldLayoutMkLst>
          <pc:picChg chg="mod">
            <ac:chgData name="Charlotte Bjorck" userId="f524ff40-0bb6-4b42-9fdc-f7aeff764f92" providerId="ADAL" clId="{1BF8F581-9AC7-4897-909F-9D2CDB794FF9}" dt="2024-01-29T11:03:40.854" v="3" actId="1076"/>
            <ac:picMkLst>
              <pc:docMk/>
              <pc:sldMasterMk cId="4062149966" sldId="2147483648"/>
              <pc:sldLayoutMk cId="2362183070" sldId="2147483720"/>
              <ac:picMk id="17" creationId="{1E4F6484-AF07-4726-B11D-F894CBE77D89}"/>
            </ac:picMkLst>
          </pc:picChg>
          <pc:picChg chg="del">
            <ac:chgData name="Charlotte Bjorck" userId="f524ff40-0bb6-4b42-9fdc-f7aeff764f92" providerId="ADAL" clId="{1BF8F581-9AC7-4897-909F-9D2CDB794FF9}" dt="2024-01-29T11:03:38.463" v="2" actId="478"/>
            <ac:picMkLst>
              <pc:docMk/>
              <pc:sldMasterMk cId="4062149966" sldId="2147483648"/>
              <pc:sldLayoutMk cId="2362183070" sldId="2147483720"/>
              <ac:picMk id="18" creationId="{C894A192-CD39-4B28-BFEB-F9E5FA01F00B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Sheffield City Council">
            <a:extLst>
              <a:ext uri="{FF2B5EF4-FFF2-40B4-BE49-F238E27FC236}">
                <a16:creationId xmlns:a16="http://schemas.microsoft.com/office/drawing/2014/main" id="{C724E30D-192F-4618-9D8D-33E9E4BE9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78" y="2277885"/>
            <a:ext cx="1271102" cy="997723"/>
          </a:xfrm>
          <a:prstGeom prst="rect">
            <a:avLst/>
          </a:prstGeom>
        </p:spPr>
      </p:pic>
      <p:pic>
        <p:nvPicPr>
          <p:cNvPr id="3" name="Picture 2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0087006F-65B4-E79F-5B5F-825793344A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99" y="371861"/>
            <a:ext cx="5410201" cy="4809769"/>
          </a:xfrm>
          <a:prstGeom prst="rect">
            <a:avLst/>
          </a:prstGeom>
        </p:spPr>
      </p:pic>
      <p:pic>
        <p:nvPicPr>
          <p:cNvPr id="2" name="Picture 1" descr="See It Be It In Sheffield">
            <a:extLst>
              <a:ext uri="{FF2B5EF4-FFF2-40B4-BE49-F238E27FC236}">
                <a16:creationId xmlns:a16="http://schemas.microsoft.com/office/drawing/2014/main" id="{E6E85187-C581-7750-F0A0-C0F021E0B3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" r="6605"/>
          <a:stretch/>
        </p:blipFill>
        <p:spPr>
          <a:xfrm>
            <a:off x="344054" y="2685175"/>
            <a:ext cx="1711286" cy="7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1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6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0076"/>
            <a:ext cx="3932237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5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9574"/>
            <a:ext cx="3932237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8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87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92092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0920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288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00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36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8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3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719589" cy="34768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70174"/>
            <a:ext cx="5719589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12604C-AF96-4A18-B911-487B6C20387D}"/>
              </a:ext>
            </a:extLst>
          </p:cNvPr>
          <p:cNvGrpSpPr/>
          <p:nvPr userDrawn="1"/>
        </p:nvGrpSpPr>
        <p:grpSpPr>
          <a:xfrm>
            <a:off x="376411" y="5578264"/>
            <a:ext cx="4287063" cy="816836"/>
            <a:chOff x="3678905" y="4817011"/>
            <a:chExt cx="4688679" cy="893358"/>
          </a:xfrm>
        </p:grpSpPr>
        <p:pic>
          <p:nvPicPr>
            <p:cNvPr id="18" name="Picture 17" descr="Sheffield City Council">
              <a:extLst>
                <a:ext uri="{FF2B5EF4-FFF2-40B4-BE49-F238E27FC236}">
                  <a16:creationId xmlns:a16="http://schemas.microsoft.com/office/drawing/2014/main" id="{F4427F84-148D-44F2-BA39-A06DDC8FD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0177" y="4817587"/>
              <a:ext cx="1137407" cy="892782"/>
            </a:xfrm>
            <a:prstGeom prst="rect">
              <a:avLst/>
            </a:prstGeom>
          </p:spPr>
        </p:pic>
        <p:pic>
          <p:nvPicPr>
            <p:cNvPr id="19" name="Picture 18" descr="See It Be It In Sheffield">
              <a:extLst>
                <a:ext uri="{FF2B5EF4-FFF2-40B4-BE49-F238E27FC236}">
                  <a16:creationId xmlns:a16="http://schemas.microsoft.com/office/drawing/2014/main" id="{B2E5814C-F1DA-42D1-9143-86204EE571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r="6605"/>
            <a:stretch/>
          </p:blipFill>
          <p:spPr>
            <a:xfrm>
              <a:off x="3678905" y="4817011"/>
              <a:ext cx="1711286" cy="743825"/>
            </a:xfrm>
            <a:prstGeom prst="rect">
              <a:avLst/>
            </a:prstGeom>
          </p:spPr>
        </p:pic>
      </p:grpSp>
      <p:pic>
        <p:nvPicPr>
          <p:cNvPr id="4" name="Picture 3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814FDC5F-218B-24ED-C702-AA1E5B293D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8" y="802869"/>
            <a:ext cx="4575051" cy="40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8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24" y="365125"/>
            <a:ext cx="9123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23" y="1681163"/>
            <a:ext cx="42868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23" y="2505075"/>
            <a:ext cx="4286864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774" y="1681163"/>
            <a:ext cx="47186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6774" y="2505075"/>
            <a:ext cx="4718613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98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46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19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459" y="2340076"/>
            <a:ext cx="2447566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6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1084" y="2369574"/>
            <a:ext cx="2490941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11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11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83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41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519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8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719589" cy="34768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70174"/>
            <a:ext cx="5719589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7" name="Picture 16" descr="Sheffield City Council">
            <a:extLst>
              <a:ext uri="{FF2B5EF4-FFF2-40B4-BE49-F238E27FC236}">
                <a16:creationId xmlns:a16="http://schemas.microsoft.com/office/drawing/2014/main" id="{1E4F6484-AF07-4726-B11D-F894CBE77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6109" y="5566783"/>
            <a:ext cx="1137407" cy="892782"/>
          </a:xfrm>
          <a:prstGeom prst="rect">
            <a:avLst/>
          </a:prstGeom>
        </p:spPr>
      </p:pic>
      <p:pic>
        <p:nvPicPr>
          <p:cNvPr id="4" name="Picture 3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E13326EF-180D-1448-F72D-30717649DA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8" y="802869"/>
            <a:ext cx="4575051" cy="40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3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24" y="365125"/>
            <a:ext cx="9123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23" y="1681163"/>
            <a:ext cx="42868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23" y="2505075"/>
            <a:ext cx="4286864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774" y="1681163"/>
            <a:ext cx="47186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6774" y="2505075"/>
            <a:ext cx="4718613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8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291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72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459" y="2340076"/>
            <a:ext cx="2447566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56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1084" y="2369574"/>
            <a:ext cx="2490941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64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99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42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55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4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F93BFA-87C4-4205-B475-E6FB100CD331}"/>
              </a:ext>
            </a:extLst>
          </p:cNvPr>
          <p:cNvGrpSpPr/>
          <p:nvPr userDrawn="1"/>
        </p:nvGrpSpPr>
        <p:grpSpPr>
          <a:xfrm>
            <a:off x="8610600" y="445612"/>
            <a:ext cx="3196955" cy="892782"/>
            <a:chOff x="5170629" y="4817587"/>
            <a:chExt cx="3196955" cy="892782"/>
          </a:xfrm>
        </p:grpSpPr>
        <p:pic>
          <p:nvPicPr>
            <p:cNvPr id="15" name="Picture 14" descr="Sheffield City Council">
              <a:extLst>
                <a:ext uri="{FF2B5EF4-FFF2-40B4-BE49-F238E27FC236}">
                  <a16:creationId xmlns:a16="http://schemas.microsoft.com/office/drawing/2014/main" id="{57A3497F-26DE-4336-85BF-1DE661A23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0177" y="4817587"/>
              <a:ext cx="1137407" cy="892782"/>
            </a:xfrm>
            <a:prstGeom prst="rect">
              <a:avLst/>
            </a:prstGeom>
          </p:spPr>
        </p:pic>
        <p:pic>
          <p:nvPicPr>
            <p:cNvPr id="16" name="Picture 15" descr="See It Be It In Sheffield">
              <a:extLst>
                <a:ext uri="{FF2B5EF4-FFF2-40B4-BE49-F238E27FC236}">
                  <a16:creationId xmlns:a16="http://schemas.microsoft.com/office/drawing/2014/main" id="{E35CF1E1-A3C0-415D-9C9D-90106DFBC2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r="6605"/>
            <a:stretch/>
          </p:blipFill>
          <p:spPr>
            <a:xfrm>
              <a:off x="5170629" y="4909366"/>
              <a:ext cx="1711286" cy="743825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A532DAB-136F-4498-8D5A-59CBA899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99" y="1967863"/>
            <a:ext cx="5410201" cy="334708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9416B2C3-C2B8-85CD-8779-172090CDE9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6" y="868218"/>
            <a:ext cx="4862236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85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75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72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816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261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85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67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62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53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69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703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76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6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99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5526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75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72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674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0993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46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6750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97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100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20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3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28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244" y="365125"/>
            <a:ext cx="9025143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0245" y="1681163"/>
            <a:ext cx="42872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0245" y="2505075"/>
            <a:ext cx="428724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2748" y="1681163"/>
            <a:ext cx="4482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2748" y="2505075"/>
            <a:ext cx="4482640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1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4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720" r:id="rId3"/>
    <p:sldLayoutId id="21474836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64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6BC49128-FBA9-5EED-8238-4BDA9949299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" y="365125"/>
            <a:ext cx="1728002" cy="153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3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528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63EF57-3974-485A-B6D0-BB760CD2171E}"/>
              </a:ext>
            </a:extLst>
          </p:cNvPr>
          <p:cNvGrpSpPr/>
          <p:nvPr userDrawn="1"/>
        </p:nvGrpSpPr>
        <p:grpSpPr>
          <a:xfrm>
            <a:off x="452244" y="2366086"/>
            <a:ext cx="1413277" cy="2988413"/>
            <a:chOff x="363891" y="2431277"/>
            <a:chExt cx="1564703" cy="3308608"/>
          </a:xfrm>
        </p:grpSpPr>
        <p:pic>
          <p:nvPicPr>
            <p:cNvPr id="12" name="Picture 11" descr="Sheffield City Council">
              <a:extLst>
                <a:ext uri="{FF2B5EF4-FFF2-40B4-BE49-F238E27FC236}">
                  <a16:creationId xmlns:a16="http://schemas.microsoft.com/office/drawing/2014/main" id="{F1BF8FA9-A1E1-462C-A82A-8C5E51D11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20" y="2431277"/>
              <a:ext cx="1271102" cy="997723"/>
            </a:xfrm>
            <a:prstGeom prst="rect">
              <a:avLst/>
            </a:prstGeom>
          </p:spPr>
        </p:pic>
        <p:pic>
          <p:nvPicPr>
            <p:cNvPr id="13" name="Picture 12" descr="European Union - European Social Fund">
              <a:extLst>
                <a:ext uri="{FF2B5EF4-FFF2-40B4-BE49-F238E27FC236}">
                  <a16:creationId xmlns:a16="http://schemas.microsoft.com/office/drawing/2014/main" id="{82CEB9B1-FB1E-4C5E-804D-5EBDEAD97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21" y="3801977"/>
              <a:ext cx="1271102" cy="1264606"/>
            </a:xfrm>
            <a:prstGeom prst="rect">
              <a:avLst/>
            </a:prstGeom>
          </p:spPr>
        </p:pic>
        <p:pic>
          <p:nvPicPr>
            <p:cNvPr id="14" name="Picture 13" descr="See It Be It In Sheffield">
              <a:extLst>
                <a:ext uri="{FF2B5EF4-FFF2-40B4-BE49-F238E27FC236}">
                  <a16:creationId xmlns:a16="http://schemas.microsoft.com/office/drawing/2014/main" id="{DD58E9A7-89AB-43C5-838E-776E647CE4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t="18440" r="6605" b="15869"/>
            <a:stretch/>
          </p:blipFill>
          <p:spPr>
            <a:xfrm>
              <a:off x="363891" y="5293122"/>
              <a:ext cx="1564703" cy="446763"/>
            </a:xfrm>
            <a:prstGeom prst="rect">
              <a:avLst/>
            </a:prstGeom>
          </p:spPr>
        </p:pic>
      </p:grpSp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EC323281-E895-4ECE-C007-F0D685530E2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" y="365125"/>
            <a:ext cx="2085174" cy="18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4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62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Sheffield City Council">
            <a:extLst>
              <a:ext uri="{FF2B5EF4-FFF2-40B4-BE49-F238E27FC236}">
                <a16:creationId xmlns:a16="http://schemas.microsoft.com/office/drawing/2014/main" id="{D4D444CE-299D-4E3A-A2E9-FA40DEE432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20" y="2539998"/>
            <a:ext cx="1271102" cy="997723"/>
          </a:xfrm>
          <a:prstGeom prst="rect">
            <a:avLst/>
          </a:prstGeom>
        </p:spPr>
      </p:pic>
      <p:pic>
        <p:nvPicPr>
          <p:cNvPr id="10" name="Picture 9" descr="European Union - European Social Fund">
            <a:extLst>
              <a:ext uri="{FF2B5EF4-FFF2-40B4-BE49-F238E27FC236}">
                <a16:creationId xmlns:a16="http://schemas.microsoft.com/office/drawing/2014/main" id="{410F38D6-7ACD-408A-9535-56AC6BE370F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20" y="4038431"/>
            <a:ext cx="1271103" cy="1264606"/>
          </a:xfrm>
          <a:prstGeom prst="rect">
            <a:avLst/>
          </a:prstGeom>
        </p:spPr>
      </p:pic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366B4DFE-4CC9-D124-BD3D-A516E090698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" y="365125"/>
            <a:ext cx="2085174" cy="18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0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563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6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9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9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igchallenge@sheffield.gov.uk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82C10E-E39E-E4CB-8568-F3098C0C4B7F}"/>
              </a:ext>
            </a:extLst>
          </p:cNvPr>
          <p:cNvSpPr txBox="1"/>
          <p:nvPr/>
        </p:nvSpPr>
        <p:spPr>
          <a:xfrm>
            <a:off x="6096000" y="1536174"/>
            <a:ext cx="610819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old"/>
                <a:ea typeface="+mj-ea"/>
                <a:cs typeface="+mj-cs"/>
              </a:rPr>
              <a:t>Step 6:</a:t>
            </a:r>
            <a:b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old"/>
                <a:ea typeface="+mj-ea"/>
                <a:cs typeface="+mj-cs"/>
              </a:rPr>
            </a:br>
            <a: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old"/>
                <a:ea typeface="+mj-ea"/>
                <a:cs typeface="+mj-cs"/>
              </a:rPr>
              <a:t>Complete the </a:t>
            </a:r>
            <a:r>
              <a:rPr kumimoji="0" lang="en-GB" sz="5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old"/>
                <a:ea typeface="+mj-ea"/>
                <a:cs typeface="+mj-cs"/>
              </a:rPr>
              <a:t>BiG</a:t>
            </a:r>
            <a: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old"/>
                <a:ea typeface="+mj-ea"/>
                <a:cs typeface="+mj-cs"/>
              </a:rPr>
              <a:t> Reflective Journal</a:t>
            </a:r>
            <a:endParaRPr lang="en-GB" sz="5600" dirty="0"/>
          </a:p>
        </p:txBody>
      </p:sp>
    </p:spTree>
    <p:extLst>
      <p:ext uri="{BB962C8B-B14F-4D97-AF65-F5344CB8AC3E}">
        <p14:creationId xmlns:p14="http://schemas.microsoft.com/office/powerpoint/2010/main" val="193008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BB94-30A1-4DAB-823C-EC480BAD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046" y="319124"/>
            <a:ext cx="6821301" cy="1325563"/>
          </a:xfrm>
        </p:spPr>
        <p:txBody>
          <a:bodyPr>
            <a:normAutofit/>
          </a:bodyPr>
          <a:lstStyle/>
          <a:p>
            <a:r>
              <a:rPr lang="en-GB" dirty="0"/>
              <a:t>Your Team</a:t>
            </a: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54851947-A42D-4B49-9149-3CE401192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16" y="161924"/>
            <a:ext cx="1445126" cy="1445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70D772-3A20-47B5-97BF-110E8BFCA078}"/>
              </a:ext>
            </a:extLst>
          </p:cNvPr>
          <p:cNvSpPr txBox="1"/>
          <p:nvPr/>
        </p:nvSpPr>
        <p:spPr>
          <a:xfrm>
            <a:off x="268791" y="2184347"/>
            <a:ext cx="1864620" cy="33547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Tip Box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How did you work as a team?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What roles did each of you have?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How did you value each others’ ideas?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Was everyone included in the decision making?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How did you support each other?</a:t>
            </a:r>
          </a:p>
        </p:txBody>
      </p:sp>
    </p:spTree>
    <p:extLst>
      <p:ext uri="{BB962C8B-B14F-4D97-AF65-F5344CB8AC3E}">
        <p14:creationId xmlns:p14="http://schemas.microsoft.com/office/powerpoint/2010/main" val="114994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BB94-30A1-4DAB-823C-EC480BAD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046" y="319124"/>
            <a:ext cx="7825562" cy="1325563"/>
          </a:xfrm>
        </p:spPr>
        <p:txBody>
          <a:bodyPr>
            <a:normAutofit/>
          </a:bodyPr>
          <a:lstStyle/>
          <a:p>
            <a:r>
              <a:rPr lang="en-GB" dirty="0"/>
              <a:t>Choosing your community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70D772-3A20-47B5-97BF-110E8BFCA078}"/>
              </a:ext>
            </a:extLst>
          </p:cNvPr>
          <p:cNvSpPr txBox="1"/>
          <p:nvPr/>
        </p:nvSpPr>
        <p:spPr>
          <a:xfrm>
            <a:off x="268791" y="2184347"/>
            <a:ext cx="1864620" cy="44319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Tip Box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Who is in your community?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What are your favourite things about your community?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What things could be improved?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What issues were important to your team?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How have you made a difference?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accent1"/>
              </a:solidFill>
            </a:endParaRPr>
          </a:p>
        </p:txBody>
      </p:sp>
      <p:pic>
        <p:nvPicPr>
          <p:cNvPr id="6" name="Picture 2" descr="Local Community -">
            <a:extLst>
              <a:ext uri="{FF2B5EF4-FFF2-40B4-BE49-F238E27FC236}">
                <a16:creationId xmlns:a16="http://schemas.microsoft.com/office/drawing/2014/main" id="{5BB8BEF9-7FB7-F0E1-E57F-D5B9D13F5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8" r="19847"/>
          <a:stretch/>
        </p:blipFill>
        <p:spPr bwMode="auto">
          <a:xfrm>
            <a:off x="9893237" y="77089"/>
            <a:ext cx="1877230" cy="18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2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A32D8-FD71-4EF2-9AEA-ACD1D3A6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275594"/>
            <a:ext cx="9691991" cy="1325563"/>
          </a:xfrm>
        </p:spPr>
        <p:txBody>
          <a:bodyPr>
            <a:normAutofit/>
          </a:bodyPr>
          <a:lstStyle/>
          <a:p>
            <a:r>
              <a:rPr lang="en-GB" sz="3600" dirty="0"/>
              <a:t>What was your Social Action idea?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88AC6-FCD4-4A1A-AE83-681175BC7907}"/>
              </a:ext>
            </a:extLst>
          </p:cNvPr>
          <p:cNvSpPr txBox="1"/>
          <p:nvPr/>
        </p:nvSpPr>
        <p:spPr>
          <a:xfrm>
            <a:off x="330584" y="2173694"/>
            <a:ext cx="1982354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Tip Box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What problems or challenges did you come across?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How did you sort these challenges out?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Did you think of different ways to sort things out?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Did you ask for advice?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What research did you do?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FC7A6-6BDB-A75D-927D-2F055C766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855" y="86999"/>
            <a:ext cx="1772029" cy="1772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81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A32D8-FD71-4EF2-9AEA-ACD1D3A6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275594"/>
            <a:ext cx="9691991" cy="1325563"/>
          </a:xfrm>
        </p:spPr>
        <p:txBody>
          <a:bodyPr>
            <a:normAutofit/>
          </a:bodyPr>
          <a:lstStyle/>
          <a:p>
            <a:r>
              <a:rPr lang="en-GB" sz="3600" dirty="0"/>
              <a:t>What was your Social Action plan?</a:t>
            </a:r>
          </a:p>
        </p:txBody>
      </p:sp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550518F0-D61F-4C37-9632-E69DD57E6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24" y="206977"/>
            <a:ext cx="1462796" cy="1462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988AC6-FCD4-4A1A-AE83-681175BC7907}"/>
              </a:ext>
            </a:extLst>
          </p:cNvPr>
          <p:cNvSpPr txBox="1"/>
          <p:nvPr/>
        </p:nvSpPr>
        <p:spPr>
          <a:xfrm>
            <a:off x="330584" y="2173694"/>
            <a:ext cx="1982354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Tip Box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What problems or challenges did you come across?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How did you sort these challenges out?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Did you think of different ways to sort things out?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Did you ask for advice?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What research did you do?</a:t>
            </a:r>
          </a:p>
        </p:txBody>
      </p:sp>
    </p:spTree>
    <p:extLst>
      <p:ext uri="{BB962C8B-B14F-4D97-AF65-F5344CB8AC3E}">
        <p14:creationId xmlns:p14="http://schemas.microsoft.com/office/powerpoint/2010/main" val="2322881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DA6E-BDAC-4817-8F6C-B0FCE13B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048" y="397611"/>
            <a:ext cx="8292168" cy="1325563"/>
          </a:xfrm>
        </p:spPr>
        <p:txBody>
          <a:bodyPr>
            <a:normAutofit/>
          </a:bodyPr>
          <a:lstStyle/>
          <a:p>
            <a:r>
              <a:rPr lang="en-GB" sz="4000" dirty="0"/>
              <a:t>Take Action</a:t>
            </a: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8C182AC8-50C2-43B0-9A81-0DF458E5A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792" y="307078"/>
            <a:ext cx="1416096" cy="1416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B7A0AE-F024-4521-B279-92582909D62E}"/>
              </a:ext>
            </a:extLst>
          </p:cNvPr>
          <p:cNvSpPr txBox="1"/>
          <p:nvPr/>
        </p:nvSpPr>
        <p:spPr>
          <a:xfrm>
            <a:off x="187139" y="2143441"/>
            <a:ext cx="2543552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Tip Box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How did you aim high with your campaign?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How did you plan and set goals for your team?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How did you know when you were doing well?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Were you able to stay positive?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When was this difficult?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How did you help each other stay positive?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How did you understand what was needed?</a:t>
            </a:r>
          </a:p>
        </p:txBody>
      </p:sp>
    </p:spTree>
    <p:extLst>
      <p:ext uri="{BB962C8B-B14F-4D97-AF65-F5344CB8AC3E}">
        <p14:creationId xmlns:p14="http://schemas.microsoft.com/office/powerpoint/2010/main" val="1631679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D183-A356-49E0-BD42-62096E8D8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you achieved?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3520E0-F893-4F27-B2B1-ADADC032BE85}"/>
              </a:ext>
            </a:extLst>
          </p:cNvPr>
          <p:cNvSpPr txBox="1"/>
          <p:nvPr/>
        </p:nvSpPr>
        <p:spPr>
          <a:xfrm>
            <a:off x="309127" y="1989931"/>
            <a:ext cx="2190881" cy="35702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Tip Box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What was your original plan?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Did things go to plan?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What is the biggest difference you have made to your community?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What would you like to see carry on after the BiG Community Challenge finishes?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What will you do differently as a result of taking part in this challenge?</a:t>
            </a:r>
          </a:p>
        </p:txBody>
      </p:sp>
    </p:spTree>
    <p:extLst>
      <p:ext uri="{BB962C8B-B14F-4D97-AF65-F5344CB8AC3E}">
        <p14:creationId xmlns:p14="http://schemas.microsoft.com/office/powerpoint/2010/main" val="2168622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943F0-8AE5-4409-8B5E-71AC5FC5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033" y="382794"/>
            <a:ext cx="7258521" cy="933589"/>
          </a:xfrm>
        </p:spPr>
        <p:txBody>
          <a:bodyPr>
            <a:noAutofit/>
          </a:bodyPr>
          <a:lstStyle/>
          <a:p>
            <a:r>
              <a:rPr lang="en-GB" sz="4000" dirty="0"/>
              <a:t>What did you learn?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BC4BC-97F7-487D-AED2-365DDCBC7C62}"/>
              </a:ext>
            </a:extLst>
          </p:cNvPr>
          <p:cNvSpPr txBox="1"/>
          <p:nvPr/>
        </p:nvSpPr>
        <p:spPr>
          <a:xfrm>
            <a:off x="261964" y="2323511"/>
            <a:ext cx="2543552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Tip Box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What have you enjoyed the most about the challenge?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What has been the most challenging?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What would you do differently?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What do you think you have learnt on your journey?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How will you use what you have learnt, in the future?</a:t>
            </a:r>
          </a:p>
        </p:txBody>
      </p:sp>
      <p:pic>
        <p:nvPicPr>
          <p:cNvPr id="4100" name="Picture 4" descr="question mark | 3d human with a red question mark | Damián Navas | Flickr">
            <a:extLst>
              <a:ext uri="{FF2B5EF4-FFF2-40B4-BE49-F238E27FC236}">
                <a16:creationId xmlns:a16="http://schemas.microsoft.com/office/drawing/2014/main" id="{FEFA17B8-413D-4BB3-9A6F-0D7F212BD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296" y="279400"/>
            <a:ext cx="1310861" cy="131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32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AC8D4-F46E-4291-B448-42CA2C99B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1E701-B221-420D-A4E0-662E09F28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748" y="1519516"/>
            <a:ext cx="9673828" cy="137866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Make sure you have told us </a:t>
            </a:r>
            <a:r>
              <a:rPr lang="en-GB" sz="2000" b="1" u="sng" dirty="0">
                <a:solidFill>
                  <a:schemeClr val="accent1"/>
                </a:solidFill>
              </a:rPr>
              <a:t>everything</a:t>
            </a:r>
            <a:r>
              <a:rPr lang="en-GB" sz="2000" dirty="0">
                <a:solidFill>
                  <a:schemeClr val="accent1"/>
                </a:solidFill>
              </a:rPr>
              <a:t> about your BiG Community Challenge journey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Check through before sending to make sure any links are shareable and will open</a:t>
            </a:r>
          </a:p>
        </p:txBody>
      </p:sp>
      <p:pic>
        <p:nvPicPr>
          <p:cNvPr id="2052" name="Picture 4" descr="next steps clipart - Clip Art Library">
            <a:extLst>
              <a:ext uri="{FF2B5EF4-FFF2-40B4-BE49-F238E27FC236}">
                <a16:creationId xmlns:a16="http://schemas.microsoft.com/office/drawing/2014/main" id="{FAF1AD0E-D0FD-4982-AD60-155A8E66D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5" r="10681"/>
          <a:stretch/>
        </p:blipFill>
        <p:spPr bwMode="auto">
          <a:xfrm>
            <a:off x="10556088" y="27472"/>
            <a:ext cx="1476591" cy="14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FA5F7F-04C2-4A30-A3B4-173A6A2144B6}"/>
              </a:ext>
            </a:extLst>
          </p:cNvPr>
          <p:cNvSpPr txBox="1"/>
          <p:nvPr/>
        </p:nvSpPr>
        <p:spPr>
          <a:xfrm>
            <a:off x="2992478" y="3071774"/>
            <a:ext cx="7774238" cy="252376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When you’re happy with your Journal, please send it to:</a:t>
            </a:r>
          </a:p>
          <a:p>
            <a:pPr marL="0" indent="0" algn="ctr">
              <a:buNone/>
            </a:pPr>
            <a:r>
              <a:rPr lang="en-GB" sz="2000" b="1" dirty="0">
                <a:solidFill>
                  <a:schemeClr val="accent5"/>
                </a:solidFill>
                <a:hlinkClick r:id="rId3"/>
              </a:rPr>
              <a:t>Bigchallenge@sheffield.gov.uk</a:t>
            </a:r>
            <a:endParaRPr lang="en-GB" sz="2000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accent1"/>
              </a:solidFill>
            </a:endParaRPr>
          </a:p>
          <a:p>
            <a:r>
              <a:rPr lang="en-GB" sz="2000" dirty="0">
                <a:solidFill>
                  <a:schemeClr val="accent1"/>
                </a:solidFill>
              </a:rPr>
              <a:t>Email subject needs to be:</a:t>
            </a:r>
          </a:p>
          <a:p>
            <a:pPr marL="0" indent="0" algn="ctr">
              <a:buNone/>
            </a:pPr>
            <a:r>
              <a:rPr lang="en-GB" sz="2000" b="1" dirty="0">
                <a:solidFill>
                  <a:schemeClr val="accent2"/>
                </a:solidFill>
              </a:rPr>
              <a:t>“Your team name – BCC Reflective Journal”</a:t>
            </a:r>
          </a:p>
          <a:p>
            <a:endParaRPr lang="en-GB" sz="2000" dirty="0">
              <a:solidFill>
                <a:schemeClr val="accent1"/>
              </a:solidFill>
            </a:endParaRPr>
          </a:p>
          <a:p>
            <a:r>
              <a:rPr lang="en-GB" sz="2000" dirty="0">
                <a:solidFill>
                  <a:schemeClr val="accent1"/>
                </a:solidFill>
              </a:rPr>
              <a:t>Deadline for entries: </a:t>
            </a:r>
            <a:r>
              <a:rPr lang="en-GB" sz="2000" b="1" dirty="0">
                <a:solidFill>
                  <a:schemeClr val="accent2"/>
                </a:solidFill>
              </a:rPr>
              <a:t>June 2024 – exact date TBC</a:t>
            </a:r>
            <a:endParaRPr lang="en-GB" sz="160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pic>
        <p:nvPicPr>
          <p:cNvPr id="2056" name="Picture 8" descr="Logo,Font,Vehicle,Mail,Clip art,Graphics,Illustration,Brand #108605 - Free  Icon Library">
            <a:extLst>
              <a:ext uri="{FF2B5EF4-FFF2-40B4-BE49-F238E27FC236}">
                <a16:creationId xmlns:a16="http://schemas.microsoft.com/office/drawing/2014/main" id="{7794350A-F2FD-4D37-93C0-CA5CA71DD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0" y="3429000"/>
            <a:ext cx="1493787" cy="14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61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F0BF04-8899-4ED4-9F88-C10C3608A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4118" y="4424598"/>
            <a:ext cx="5719589" cy="1143000"/>
          </a:xfrm>
        </p:spPr>
        <p:txBody>
          <a:bodyPr/>
          <a:lstStyle/>
          <a:p>
            <a:r>
              <a:rPr lang="en-GB" dirty="0"/>
              <a:t>Join us for the celebration and showcasing event in July!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FDD81F-E3C7-40CF-B2A3-0F37ABDD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5719763" cy="3476625"/>
          </a:xfrm>
          <a:ln w="28575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4000" dirty="0"/>
              <a:t>Thank you for joining us on the BiG Community Challenge journey 2024!</a:t>
            </a:r>
          </a:p>
        </p:txBody>
      </p:sp>
    </p:spTree>
    <p:extLst>
      <p:ext uri="{BB962C8B-B14F-4D97-AF65-F5344CB8AC3E}">
        <p14:creationId xmlns:p14="http://schemas.microsoft.com/office/powerpoint/2010/main" val="36177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C1D08-83C1-4D39-A8E9-3A89600E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/>
              <a:t>What is the BiG Community Challenge Reflective Journal?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E996D4-6940-4DDD-9D3F-3F82A5D48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accent2"/>
                </a:solidFill>
              </a:rPr>
              <a:t>This is your opportunity to tell us about your journey through the             BiG Community Challenge!</a:t>
            </a:r>
          </a:p>
          <a:p>
            <a:pPr marL="0" indent="0">
              <a:buNone/>
            </a:pPr>
            <a:endParaRPr lang="en-GB" sz="1800" b="1" dirty="0"/>
          </a:p>
          <a:p>
            <a:r>
              <a:rPr lang="en-GB" sz="2800" dirty="0">
                <a:solidFill>
                  <a:schemeClr val="accent5"/>
                </a:solidFill>
              </a:rPr>
              <a:t>It gives you the chance to tell us about the skills you have learnt, the experiences you have had and how you have overcome any challenges.</a:t>
            </a:r>
          </a:p>
          <a:p>
            <a:endParaRPr lang="en-GB" sz="2800" dirty="0">
              <a:solidFill>
                <a:schemeClr val="accent5"/>
              </a:solidFill>
            </a:endParaRPr>
          </a:p>
          <a:p>
            <a:r>
              <a:rPr lang="en-GB" sz="2800" dirty="0">
                <a:solidFill>
                  <a:schemeClr val="accent5"/>
                </a:solidFill>
              </a:rPr>
              <a:t>Each slide will give you tips to help you make sure you include everything that we would love to hear about!</a:t>
            </a:r>
          </a:p>
          <a:p>
            <a:endParaRPr lang="en-GB" sz="2800" dirty="0">
              <a:solidFill>
                <a:schemeClr val="accent5"/>
              </a:solidFill>
            </a:endParaRPr>
          </a:p>
          <a:p>
            <a:r>
              <a:rPr lang="en-GB" sz="2800" dirty="0">
                <a:solidFill>
                  <a:schemeClr val="accent5"/>
                </a:solidFill>
              </a:rPr>
              <a:t>You can use photos or videos; you can upload slides or write an account. You can choose the ways in which you tell us your story. Feel free to add more slides!</a:t>
            </a:r>
          </a:p>
          <a:p>
            <a:endParaRPr lang="en-GB" dirty="0"/>
          </a:p>
        </p:txBody>
      </p:sp>
      <p:pic>
        <p:nvPicPr>
          <p:cNvPr id="6" name="Picture 4" descr="How to Write a Research Hypothesis| Enago Academy">
            <a:extLst>
              <a:ext uri="{FF2B5EF4-FFF2-40B4-BE49-F238E27FC236}">
                <a16:creationId xmlns:a16="http://schemas.microsoft.com/office/drawing/2014/main" id="{9E86C4C9-C8CC-4853-AAFC-74353695F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638" y="3256925"/>
            <a:ext cx="2225663" cy="127975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Block Arc 6">
            <a:extLst>
              <a:ext uri="{FF2B5EF4-FFF2-40B4-BE49-F238E27FC236}">
                <a16:creationId xmlns:a16="http://schemas.microsoft.com/office/drawing/2014/main" id="{B66E164B-8C37-4921-A28E-BDBCD47A1700}"/>
              </a:ext>
            </a:extLst>
          </p:cNvPr>
          <p:cNvSpPr/>
          <p:nvPr/>
        </p:nvSpPr>
        <p:spPr>
          <a:xfrm>
            <a:off x="252505" y="3109567"/>
            <a:ext cx="1972667" cy="294715"/>
          </a:xfrm>
          <a:prstGeom prst="blockArc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3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1303-EB74-4359-B496-B9F8938E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What ways can you use to complete your Journal?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A20C0-FA83-4D4F-B509-6C6B0E24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008" y="1609781"/>
            <a:ext cx="9270459" cy="1086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accent1"/>
                </a:solidFill>
              </a:rPr>
              <a:t>You can choose how you tell us your BiG Challenge story.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2000" dirty="0">
                <a:solidFill>
                  <a:schemeClr val="accent1"/>
                </a:solidFill>
              </a:rPr>
              <a:t>     </a:t>
            </a:r>
            <a:r>
              <a:rPr lang="en-GB" sz="2000" b="1" dirty="0">
                <a:solidFill>
                  <a:schemeClr val="accent1"/>
                </a:solidFill>
              </a:rPr>
              <a:t>You might want to think about some of these ways: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9EFA4-E6B4-4083-ACF0-535EEF41E739}"/>
              </a:ext>
            </a:extLst>
          </p:cNvPr>
          <p:cNvSpPr txBox="1"/>
          <p:nvPr/>
        </p:nvSpPr>
        <p:spPr>
          <a:xfrm>
            <a:off x="5218555" y="2753461"/>
            <a:ext cx="609665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Short 5 minute video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accent1"/>
              </a:solidFill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PowerPoint with a voice over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accent1"/>
              </a:solidFill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PowerPoint with photos and notes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accent1"/>
              </a:solidFill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Written journal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accent1"/>
              </a:solidFill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A combination of these</a:t>
            </a:r>
          </a:p>
        </p:txBody>
      </p:sp>
      <p:pic>
        <p:nvPicPr>
          <p:cNvPr id="6" name="Picture 2" descr="The Ultimate Guide to Video Marketing">
            <a:extLst>
              <a:ext uri="{FF2B5EF4-FFF2-40B4-BE49-F238E27FC236}">
                <a16:creationId xmlns:a16="http://schemas.microsoft.com/office/drawing/2014/main" id="{A2311657-4F53-479F-BEE4-4A4040547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4" t="26084" r="21072" b="19849"/>
          <a:stretch/>
        </p:blipFill>
        <p:spPr bwMode="auto">
          <a:xfrm>
            <a:off x="1356102" y="2576298"/>
            <a:ext cx="1209941" cy="7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ow to get Microsoft PowerPoint for Free">
            <a:extLst>
              <a:ext uri="{FF2B5EF4-FFF2-40B4-BE49-F238E27FC236}">
                <a16:creationId xmlns:a16="http://schemas.microsoft.com/office/drawing/2014/main" id="{A149C729-6C3A-4424-A44F-F1D971A2F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25249" r="4638" b="23221"/>
          <a:stretch/>
        </p:blipFill>
        <p:spPr bwMode="auto">
          <a:xfrm>
            <a:off x="2623905" y="3431389"/>
            <a:ext cx="1917148" cy="61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llustration Hands Raising Different Models Mobile Stock Vector (Royalty  Free) 360243815">
            <a:extLst>
              <a:ext uri="{FF2B5EF4-FFF2-40B4-BE49-F238E27FC236}">
                <a16:creationId xmlns:a16="http://schemas.microsoft.com/office/drawing/2014/main" id="{3671F6D0-428C-46C2-B01B-A47BBB6A6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7" b="7971"/>
          <a:stretch/>
        </p:blipFill>
        <p:spPr bwMode="auto">
          <a:xfrm>
            <a:off x="696099" y="4083358"/>
            <a:ext cx="1449765" cy="62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Notebook - Open notebook with | Clipart Panda - Free Clipart Images">
            <a:extLst>
              <a:ext uri="{FF2B5EF4-FFF2-40B4-BE49-F238E27FC236}">
                <a16:creationId xmlns:a16="http://schemas.microsoft.com/office/drawing/2014/main" id="{02ED058C-530D-4B0A-8FF8-F62B1ED50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3"/>
          <a:stretch/>
        </p:blipFill>
        <p:spPr bwMode="auto">
          <a:xfrm>
            <a:off x="2860116" y="4703860"/>
            <a:ext cx="940759" cy="62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225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1323-AAA4-4795-8B50-1679C432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does your Journal need to cover?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B1E98-F327-4423-B6B2-563B347D0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012" y="1433180"/>
            <a:ext cx="9270459" cy="3982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accent2"/>
                </a:solidFill>
              </a:rPr>
              <a:t>Your Reflective Journal needs to tell us everything about your BiG Community Challenge journey, from start to finish. 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000" b="1" dirty="0">
                <a:solidFill>
                  <a:schemeClr val="accent5"/>
                </a:solidFill>
              </a:rPr>
              <a:t>This guide will take you through:</a:t>
            </a:r>
          </a:p>
          <a:p>
            <a:pPr lvl="1"/>
            <a:r>
              <a:rPr lang="en-GB" sz="1800" b="1" dirty="0">
                <a:solidFill>
                  <a:srgbClr val="E62C7F"/>
                </a:solidFill>
                <a:effectLst/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Teamwork</a:t>
            </a:r>
            <a:r>
              <a:rPr lang="en-GB" sz="1800" dirty="0">
                <a:solidFill>
                  <a:srgbClr val="E62C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 </a:t>
            </a:r>
            <a:r>
              <a:rPr lang="en-GB" sz="1800" dirty="0">
                <a:solidFill>
                  <a:srgbClr val="00568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– </a:t>
            </a:r>
            <a:r>
              <a:rPr lang="en-GB" sz="18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forming a team, understanding your roles and responsibilities and how you set your ground rules </a:t>
            </a:r>
          </a:p>
          <a:p>
            <a:pPr lvl="1"/>
            <a:r>
              <a:rPr lang="en-GB" sz="1800" b="1" dirty="0">
                <a:solidFill>
                  <a:srgbClr val="E62C7F"/>
                </a:solidFill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Creativity</a:t>
            </a:r>
            <a:r>
              <a:rPr lang="en-GB" sz="1800" dirty="0">
                <a:solidFill>
                  <a:srgbClr val="E62C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 </a:t>
            </a:r>
            <a:r>
              <a:rPr lang="en-GB" sz="18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– using imagination to generate ideas, solve problems and improve an aspect of their community</a:t>
            </a:r>
            <a:endParaRPr lang="en-GB" sz="1800" dirty="0">
              <a:solidFill>
                <a:schemeClr val="accent5"/>
              </a:solidFill>
              <a:latin typeface="Arial" panose="020B0604020202020204" pitchFamily="34" charset="0"/>
              <a:ea typeface="Arial" panose="020B0604020202020204" pitchFamily="34" charset="0"/>
              <a:cs typeface="Arial Bold" panose="020B0704020202020204" pitchFamily="34" charset="0"/>
            </a:endParaRPr>
          </a:p>
          <a:p>
            <a:pPr lvl="1"/>
            <a:r>
              <a:rPr lang="en-GB" sz="1800" b="1" dirty="0">
                <a:solidFill>
                  <a:srgbClr val="E62C7F"/>
                </a:solidFill>
                <a:effectLst/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Problem Solving</a:t>
            </a:r>
            <a:r>
              <a:rPr lang="en-GB" sz="1800" dirty="0">
                <a:solidFill>
                  <a:srgbClr val="E62C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 </a:t>
            </a:r>
            <a:r>
              <a:rPr lang="en-GB" sz="18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– making a simple project plan for your social impact idea, exploring the what, where, when, why and how of your idea</a:t>
            </a:r>
          </a:p>
          <a:p>
            <a:pPr lvl="1"/>
            <a:r>
              <a:rPr lang="en-GB" sz="1800" b="1" dirty="0">
                <a:solidFill>
                  <a:srgbClr val="E62C7F"/>
                </a:solidFill>
                <a:effectLst/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Aiming High</a:t>
            </a:r>
            <a:r>
              <a:rPr lang="en-GB" sz="1800" dirty="0">
                <a:solidFill>
                  <a:srgbClr val="E62C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 </a:t>
            </a:r>
            <a:r>
              <a:rPr lang="en-GB" sz="18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– be ambitious about your social impact idea, how did you aim high and how did you make a difference to your community</a:t>
            </a:r>
            <a:endParaRPr lang="en-GB" sz="1800" dirty="0">
              <a:solidFill>
                <a:schemeClr val="accent5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/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/>
            <a:endParaRPr lang="en-GB" sz="1400" b="1" dirty="0">
              <a:solidFill>
                <a:schemeClr val="accent5"/>
              </a:solidFill>
            </a:endParaRPr>
          </a:p>
          <a:p>
            <a:pPr lvl="1"/>
            <a:endParaRPr lang="en-GB" sz="1400" dirty="0"/>
          </a:p>
          <a:p>
            <a:endParaRPr lang="en-GB" dirty="0"/>
          </a:p>
        </p:txBody>
      </p:sp>
      <p:pic>
        <p:nvPicPr>
          <p:cNvPr id="6" name="Picture 6" descr="Learning and Development: A Comprehensive Guide - AIHR">
            <a:extLst>
              <a:ext uri="{FF2B5EF4-FFF2-40B4-BE49-F238E27FC236}">
                <a16:creationId xmlns:a16="http://schemas.microsoft.com/office/drawing/2014/main" id="{FA6F2621-754C-4249-820A-45D06934E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2" y="3330729"/>
            <a:ext cx="2115730" cy="16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73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A773B-4116-4DE4-A380-B4D00218F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Things to think about?</a:t>
            </a:r>
            <a:br>
              <a:rPr lang="en-GB" sz="4000" dirty="0"/>
            </a:br>
            <a:r>
              <a:rPr lang="en-GB" sz="3200" dirty="0">
                <a:solidFill>
                  <a:schemeClr val="accent1"/>
                </a:solidFill>
              </a:rPr>
              <a:t>Don’t forget to include some photos!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4F957-06BE-402B-ACA9-D2C692D0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248" y="1948858"/>
            <a:ext cx="3814454" cy="3238438"/>
          </a:xfrm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What was your social impact idea?</a:t>
            </a:r>
          </a:p>
          <a:p>
            <a:r>
              <a:rPr lang="en-GB" dirty="0">
                <a:solidFill>
                  <a:schemeClr val="accent2"/>
                </a:solidFill>
              </a:rPr>
              <a:t>Who was your community?</a:t>
            </a:r>
          </a:p>
          <a:p>
            <a:r>
              <a:rPr lang="en-GB" dirty="0">
                <a:solidFill>
                  <a:schemeClr val="accent2"/>
                </a:solidFill>
              </a:rPr>
              <a:t>Who was in your team?</a:t>
            </a:r>
          </a:p>
          <a:p>
            <a:r>
              <a:rPr lang="en-GB" dirty="0">
                <a:solidFill>
                  <a:schemeClr val="accent2"/>
                </a:solidFill>
              </a:rPr>
              <a:t>What did you do?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73E32C-4896-4607-82E9-BBC8AC7C9D27}"/>
              </a:ext>
            </a:extLst>
          </p:cNvPr>
          <p:cNvSpPr txBox="1">
            <a:spLocks/>
          </p:cNvSpPr>
          <p:nvPr/>
        </p:nvSpPr>
        <p:spPr>
          <a:xfrm>
            <a:off x="6096000" y="1948858"/>
            <a:ext cx="3814454" cy="3238438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2"/>
                </a:solidFill>
              </a:rPr>
              <a:t>How did you do it?</a:t>
            </a:r>
          </a:p>
          <a:p>
            <a:r>
              <a:rPr lang="en-GB" dirty="0">
                <a:solidFill>
                  <a:schemeClr val="accent2"/>
                </a:solidFill>
              </a:rPr>
              <a:t>Who helped you?</a:t>
            </a:r>
          </a:p>
          <a:p>
            <a:r>
              <a:rPr lang="en-GB" dirty="0">
                <a:solidFill>
                  <a:schemeClr val="accent2"/>
                </a:solidFill>
              </a:rPr>
              <a:t>What went well?</a:t>
            </a:r>
          </a:p>
          <a:p>
            <a:r>
              <a:rPr lang="en-GB" dirty="0">
                <a:solidFill>
                  <a:schemeClr val="accent2"/>
                </a:solidFill>
              </a:rPr>
              <a:t>What were your challenges?</a:t>
            </a:r>
          </a:p>
          <a:p>
            <a:r>
              <a:rPr lang="en-GB" dirty="0">
                <a:solidFill>
                  <a:schemeClr val="accent2"/>
                </a:solidFill>
              </a:rPr>
              <a:t>How did you overcome these?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32" name="Picture 8" descr="Services | Click Print Ltd">
            <a:extLst>
              <a:ext uri="{FF2B5EF4-FFF2-40B4-BE49-F238E27FC236}">
                <a16:creationId xmlns:a16="http://schemas.microsoft.com/office/drawing/2014/main" id="{7C44D932-AAD4-4301-919D-20A0CF25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8" y="2217649"/>
            <a:ext cx="1385336" cy="13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y we don't get Community Right. — David H Campbell">
            <a:extLst>
              <a:ext uri="{FF2B5EF4-FFF2-40B4-BE49-F238E27FC236}">
                <a16:creationId xmlns:a16="http://schemas.microsoft.com/office/drawing/2014/main" id="{1F8AA252-9CA9-4BB6-A94E-E972A3566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68" y="3650446"/>
            <a:ext cx="1662582" cy="83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building of an effective Team should be? - Strategists World">
            <a:extLst>
              <a:ext uri="{FF2B5EF4-FFF2-40B4-BE49-F238E27FC236}">
                <a16:creationId xmlns:a16="http://schemas.microsoft.com/office/drawing/2014/main" id="{7730D5CE-BBFA-4545-83CA-A296A930B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8" y="4632459"/>
            <a:ext cx="1519585" cy="91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elp">
            <a:extLst>
              <a:ext uri="{FF2B5EF4-FFF2-40B4-BE49-F238E27FC236}">
                <a16:creationId xmlns:a16="http://schemas.microsoft.com/office/drawing/2014/main" id="{4FAB6FD2-26EA-446E-BB19-15781522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54" y="2217649"/>
            <a:ext cx="1496513" cy="69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3d Small People Cubes Stock Illustration 137324426 | Shutterstock">
            <a:extLst>
              <a:ext uri="{FF2B5EF4-FFF2-40B4-BE49-F238E27FC236}">
                <a16:creationId xmlns:a16="http://schemas.microsoft.com/office/drawing/2014/main" id="{0B0C5879-8779-4733-9EA7-5E9979354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1"/>
          <a:stretch/>
        </p:blipFill>
        <p:spPr bwMode="auto">
          <a:xfrm>
            <a:off x="10526447" y="3429000"/>
            <a:ext cx="1069017" cy="9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erseverance - meeting a personal challenge | St Matthew's Church of  England Primary School and Nursery">
            <a:extLst>
              <a:ext uri="{FF2B5EF4-FFF2-40B4-BE49-F238E27FC236}">
                <a16:creationId xmlns:a16="http://schemas.microsoft.com/office/drawing/2014/main" id="{A084FDC2-FB0D-4EC6-B999-3CCA127A7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4" b="30114"/>
          <a:stretch/>
        </p:blipFill>
        <p:spPr bwMode="auto">
          <a:xfrm>
            <a:off x="10031590" y="4754302"/>
            <a:ext cx="2151701" cy="49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0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EF941-5407-47DC-97C4-FDB157180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Your BiG Community Challenge Campaign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B972410-51F1-440F-A0A0-F961BA915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297283"/>
              </p:ext>
            </p:extLst>
          </p:nvPr>
        </p:nvGraphicFramePr>
        <p:xfrm>
          <a:off x="2272684" y="1424840"/>
          <a:ext cx="8558074" cy="39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671">
                  <a:extLst>
                    <a:ext uri="{9D8B030D-6E8A-4147-A177-3AD203B41FA5}">
                      <a16:colId xmlns:a16="http://schemas.microsoft.com/office/drawing/2014/main" val="3141317046"/>
                    </a:ext>
                  </a:extLst>
                </a:gridCol>
                <a:gridCol w="3903801">
                  <a:extLst>
                    <a:ext uri="{9D8B030D-6E8A-4147-A177-3AD203B41FA5}">
                      <a16:colId xmlns:a16="http://schemas.microsoft.com/office/drawing/2014/main" val="728419977"/>
                    </a:ext>
                  </a:extLst>
                </a:gridCol>
                <a:gridCol w="3251602">
                  <a:extLst>
                    <a:ext uri="{9D8B030D-6E8A-4147-A177-3AD203B41FA5}">
                      <a16:colId xmlns:a16="http://schemas.microsoft.com/office/drawing/2014/main" val="265290922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en-GB" sz="1200" b="0" dirty="0"/>
                        <a:t>School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AE8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92878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School Lead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9784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Team Name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AE8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805099"/>
                  </a:ext>
                </a:extLst>
              </a:tr>
              <a:tr h="396000">
                <a:tc rowSpan="6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Team Members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7.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675505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8.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927026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812478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83608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34889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061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45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55386C-8D91-4603-B47D-FA2328FAD0E0}"/>
              </a:ext>
            </a:extLst>
          </p:cNvPr>
          <p:cNvSpPr txBox="1"/>
          <p:nvPr/>
        </p:nvSpPr>
        <p:spPr>
          <a:xfrm>
            <a:off x="4594893" y="1898132"/>
            <a:ext cx="3100326" cy="93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706D0-BC03-4EDA-AAB9-493715C687BF}"/>
              </a:ext>
            </a:extLst>
          </p:cNvPr>
          <p:cNvSpPr txBox="1"/>
          <p:nvPr/>
        </p:nvSpPr>
        <p:spPr>
          <a:xfrm>
            <a:off x="4447071" y="2828001"/>
            <a:ext cx="3100326" cy="20313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What?</a:t>
            </a:r>
          </a:p>
          <a:p>
            <a:r>
              <a:rPr lang="en-GB" sz="1100" dirty="0">
                <a:solidFill>
                  <a:schemeClr val="accent1"/>
                </a:solidFill>
              </a:rPr>
              <a:t>What is your idea?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DB0957-847F-43AB-BFBE-97217A52CBCB}"/>
              </a:ext>
            </a:extLst>
          </p:cNvPr>
          <p:cNvSpPr txBox="1"/>
          <p:nvPr/>
        </p:nvSpPr>
        <p:spPr>
          <a:xfrm>
            <a:off x="6500219" y="331740"/>
            <a:ext cx="3100326" cy="221599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Who?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Who is it for?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Who will it affect?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Who will be involved?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3AC679-E3AB-4A18-8CE0-B91A4D485D1E}"/>
              </a:ext>
            </a:extLst>
          </p:cNvPr>
          <p:cNvSpPr txBox="1"/>
          <p:nvPr/>
        </p:nvSpPr>
        <p:spPr>
          <a:xfrm>
            <a:off x="8085048" y="3338235"/>
            <a:ext cx="3100326" cy="216982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When?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When shall we start?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How often?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Short term &amp; </a:t>
            </a:r>
            <a:r>
              <a:rPr lang="en-GB" sz="1100">
                <a:solidFill>
                  <a:schemeClr val="accent2"/>
                </a:solidFill>
              </a:rPr>
              <a:t>long term plans?</a:t>
            </a:r>
            <a:endParaRPr lang="en-GB" sz="11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FB4DDC-884F-4CB1-BE6C-8B4AFAC7F915}"/>
              </a:ext>
            </a:extLst>
          </p:cNvPr>
          <p:cNvSpPr txBox="1"/>
          <p:nvPr/>
        </p:nvSpPr>
        <p:spPr>
          <a:xfrm>
            <a:off x="758730" y="3333091"/>
            <a:ext cx="3100326" cy="218521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Where?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100" b="0" i="0" u="none" strike="noStrike" dirty="0">
                <a:solidFill>
                  <a:schemeClr val="accent2"/>
                </a:solidFill>
                <a:effectLst/>
              </a:rPr>
              <a:t>Where can it happen?</a:t>
            </a:r>
            <a:endParaRPr lang="en-GB" sz="1100" b="0" dirty="0">
              <a:solidFill>
                <a:schemeClr val="accent2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100" b="0" i="0" u="none" strike="noStrike" dirty="0">
                <a:solidFill>
                  <a:schemeClr val="accent2"/>
                </a:solidFill>
                <a:effectLst/>
              </a:rPr>
              <a:t>Where can it start and maybe move on to?</a:t>
            </a:r>
            <a:endParaRPr lang="en-GB" sz="1100" b="0" dirty="0">
              <a:solidFill>
                <a:schemeClr val="accent2"/>
              </a:solidFill>
              <a:effectLst/>
            </a:endParaRPr>
          </a:p>
          <a:p>
            <a:br>
              <a:rPr lang="en-GB" sz="1200" dirty="0"/>
            </a:br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CDD79E-CC7A-408B-93C9-1CDA71CC9EE4}"/>
              </a:ext>
            </a:extLst>
          </p:cNvPr>
          <p:cNvSpPr txBox="1"/>
          <p:nvPr/>
        </p:nvSpPr>
        <p:spPr>
          <a:xfrm>
            <a:off x="2524739" y="331741"/>
            <a:ext cx="3100326" cy="221599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Why?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Why is it important to you?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Why are you doing it?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Why will it improve your community?</a:t>
            </a:r>
          </a:p>
          <a:p>
            <a:endParaRPr lang="en-GB" sz="1200" dirty="0"/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30855E-DF5F-4117-AEB4-11C2D3CA69DE}"/>
              </a:ext>
            </a:extLst>
          </p:cNvPr>
          <p:cNvCxnSpPr/>
          <p:nvPr/>
        </p:nvCxnSpPr>
        <p:spPr>
          <a:xfrm flipH="1" flipV="1">
            <a:off x="3955859" y="2594070"/>
            <a:ext cx="491212" cy="2339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B2CF64-C237-4EDA-88C7-CD7086160C88}"/>
              </a:ext>
            </a:extLst>
          </p:cNvPr>
          <p:cNvCxnSpPr>
            <a:cxnSpLocks/>
          </p:cNvCxnSpPr>
          <p:nvPr/>
        </p:nvCxnSpPr>
        <p:spPr>
          <a:xfrm flipV="1">
            <a:off x="7547397" y="2594070"/>
            <a:ext cx="588015" cy="2339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4B20E5-FA7B-4BD1-9640-B0FFECE55CD5}"/>
              </a:ext>
            </a:extLst>
          </p:cNvPr>
          <p:cNvCxnSpPr>
            <a:cxnSpLocks/>
          </p:cNvCxnSpPr>
          <p:nvPr/>
        </p:nvCxnSpPr>
        <p:spPr>
          <a:xfrm flipH="1">
            <a:off x="3912690" y="4859326"/>
            <a:ext cx="534382" cy="2542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576C99-C72F-495F-97AC-4A6F210E4C36}"/>
              </a:ext>
            </a:extLst>
          </p:cNvPr>
          <p:cNvCxnSpPr>
            <a:cxnSpLocks/>
          </p:cNvCxnSpPr>
          <p:nvPr/>
        </p:nvCxnSpPr>
        <p:spPr>
          <a:xfrm>
            <a:off x="7565547" y="4864091"/>
            <a:ext cx="487452" cy="2769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27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1431155-38B5-4A17-A228-C29803B98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094811"/>
              </p:ext>
            </p:extLst>
          </p:nvPr>
        </p:nvGraphicFramePr>
        <p:xfrm>
          <a:off x="3063240" y="719666"/>
          <a:ext cx="8128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149429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How do you feel about your community?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621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56081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CD0D63-7E7F-4976-8888-85D1177B0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985808"/>
              </p:ext>
            </p:extLst>
          </p:nvPr>
        </p:nvGraphicFramePr>
        <p:xfrm>
          <a:off x="3063240" y="2319866"/>
          <a:ext cx="8128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149429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is your favourite thing about your community?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621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560817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6BEB90B-97CC-4ED5-A6FF-687A062A2167}"/>
              </a:ext>
            </a:extLst>
          </p:cNvPr>
          <p:cNvGraphicFramePr>
            <a:graphicFrameLocks noGrp="1"/>
          </p:cNvGraphicFramePr>
          <p:nvPr/>
        </p:nvGraphicFramePr>
        <p:xfrm>
          <a:off x="3129915" y="3925357"/>
          <a:ext cx="8128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149429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do you wish was different?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621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560817"/>
                  </a:ext>
                </a:extLst>
              </a:tr>
            </a:tbl>
          </a:graphicData>
        </a:graphic>
      </p:graphicFrame>
      <p:pic>
        <p:nvPicPr>
          <p:cNvPr id="1026" name="Picture 2" descr="Local Community -">
            <a:extLst>
              <a:ext uri="{FF2B5EF4-FFF2-40B4-BE49-F238E27FC236}">
                <a16:creationId xmlns:a16="http://schemas.microsoft.com/office/drawing/2014/main" id="{2BA7E102-FEF6-4B38-9880-DB2F176E4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8" r="19847"/>
          <a:stretch/>
        </p:blipFill>
        <p:spPr bwMode="auto">
          <a:xfrm>
            <a:off x="74009" y="2319866"/>
            <a:ext cx="2850516" cy="274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525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19BDE8-8F41-4122-913F-A351D137D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119995"/>
              </p:ext>
            </p:extLst>
          </p:nvPr>
        </p:nvGraphicFramePr>
        <p:xfrm>
          <a:off x="3028588" y="681566"/>
          <a:ext cx="8128000" cy="1285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638427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was important to your team?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243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40494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96FE51-3D13-4FBF-9A73-3A9D7D64A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787122"/>
              </p:ext>
            </p:extLst>
          </p:nvPr>
        </p:nvGraphicFramePr>
        <p:xfrm>
          <a:off x="3028588" y="2415116"/>
          <a:ext cx="8128000" cy="1285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638427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does your team care about?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243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404947"/>
                  </a:ext>
                </a:extLst>
              </a:tr>
            </a:tbl>
          </a:graphicData>
        </a:graphic>
      </p:graphicFrame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9BAB7A1-B05C-4C82-B5F8-31CDACC62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92854"/>
              </p:ext>
            </p:extLst>
          </p:nvPr>
        </p:nvGraphicFramePr>
        <p:xfrm>
          <a:off x="3028588" y="4148666"/>
          <a:ext cx="8128000" cy="1285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638427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How have you made a difference?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243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404947"/>
                  </a:ext>
                </a:extLst>
              </a:tr>
            </a:tbl>
          </a:graphicData>
        </a:graphic>
      </p:graphicFrame>
      <p:pic>
        <p:nvPicPr>
          <p:cNvPr id="2050" name="Picture 2" descr="Changemaker Skills | Ashoka | Everyone a Changemaker">
            <a:extLst>
              <a:ext uri="{FF2B5EF4-FFF2-40B4-BE49-F238E27FC236}">
                <a16:creationId xmlns:a16="http://schemas.microsoft.com/office/drawing/2014/main" id="{8B3A7728-A111-4429-9DFA-61C8B42EA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8" y="2863426"/>
            <a:ext cx="2653103" cy="12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36169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E05DBB1C-7EE8-4FAC-8D1A-7AE906685332}"/>
    </a:ext>
  </a:extLst>
</a:theme>
</file>

<file path=ppt/theme/theme2.xml><?xml version="1.0" encoding="utf-8"?>
<a:theme xmlns:a="http://schemas.openxmlformats.org/drawingml/2006/main" name="BC Logo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75A65D20-3E39-44AA-A658-BBDBB6DB97BD}"/>
    </a:ext>
  </a:extLst>
</a:theme>
</file>

<file path=ppt/theme/theme3.xml><?xml version="1.0" encoding="utf-8"?>
<a:theme xmlns:a="http://schemas.openxmlformats.org/drawingml/2006/main" name="All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C109AFE5-9FC8-4820-AFDD-503EFB08531C}"/>
    </a:ext>
  </a:extLst>
</a:theme>
</file>

<file path=ppt/theme/theme4.xml><?xml version="1.0" encoding="utf-8"?>
<a:theme xmlns:a="http://schemas.openxmlformats.org/drawingml/2006/main" name="Major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FB8DFBB2-5DA9-4B1A-87DD-44016D45B9ED}"/>
    </a:ext>
  </a:extLst>
</a:theme>
</file>

<file path=ppt/theme/theme5.xml><?xml version="1.0" encoding="utf-8"?>
<a:theme xmlns:a="http://schemas.openxmlformats.org/drawingml/2006/main" name="No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2817A01A-9699-4D84-A4F0-5FF02F5C1CD3}"/>
    </a:ext>
  </a:extLst>
</a:theme>
</file>

<file path=ppt/theme/theme6.xml><?xml version="1.0" encoding="utf-8"?>
<a:theme xmlns:a="http://schemas.openxmlformats.org/drawingml/2006/main" name="No Logos Fade City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6DF2359D-AEF3-4F5C-88D6-674A5BF92EA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e85a2a-d933-4483-8446-7f50a3662221" xsi:nil="true"/>
    <lcf76f155ced4ddcb4097134ff3c332f xmlns="17dd376a-7703-4d16-8034-213cffa6164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2315FF91480F41BB382630AFAFE163" ma:contentTypeVersion="17" ma:contentTypeDescription="Create a new document." ma:contentTypeScope="" ma:versionID="9cfac1401d4ee9c4b79011296ed9630a">
  <xsd:schema xmlns:xsd="http://www.w3.org/2001/XMLSchema" xmlns:xs="http://www.w3.org/2001/XMLSchema" xmlns:p="http://schemas.microsoft.com/office/2006/metadata/properties" xmlns:ns2="17dd376a-7703-4d16-8034-213cffa61642" xmlns:ns3="7ee85a2a-d933-4483-8446-7f50a3662221" targetNamespace="http://schemas.microsoft.com/office/2006/metadata/properties" ma:root="true" ma:fieldsID="50fbad787fc9e16995c65456a57b992b" ns2:_="" ns3:_="">
    <xsd:import namespace="17dd376a-7703-4d16-8034-213cffa61642"/>
    <xsd:import namespace="7ee85a2a-d933-4483-8446-7f50a3662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d376a-7703-4d16-8034-213cffa61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4514f55-2398-460d-b1d9-0db7fd9ba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85a2a-d933-4483-8446-7f50a366222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e015ee8-dc21-4973-815c-26479bba58d5}" ma:internalName="TaxCatchAll" ma:showField="CatchAllData" ma:web="7ee85a2a-d933-4483-8446-7f50a3662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5D9F8A-35DF-4959-8214-18119E398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29D256-691B-436F-B065-AEE0F0A81A36}">
  <ds:schemaRefs>
    <ds:schemaRef ds:uri="7ee85a2a-d933-4483-8446-7f50a3662221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7dd376a-7703-4d16-8034-213cffa61642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96F326-450C-4B27-A2F8-93AAC220A2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dd376a-7703-4d16-8034-213cffa61642"/>
    <ds:schemaRef ds:uri="7ee85a2a-d933-4483-8446-7f50a3662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2201 - BiG Community Challenge Slides</Template>
  <TotalTime>520</TotalTime>
  <Words>979</Words>
  <Application>Microsoft Office PowerPoint</Application>
  <PresentationFormat>Widescreen</PresentationFormat>
  <Paragraphs>179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Bold</vt:lpstr>
      <vt:lpstr>Title Slides</vt:lpstr>
      <vt:lpstr>BC Logo</vt:lpstr>
      <vt:lpstr>All Logos</vt:lpstr>
      <vt:lpstr>Major Logos</vt:lpstr>
      <vt:lpstr>No Logos</vt:lpstr>
      <vt:lpstr>No Logos Fade City</vt:lpstr>
      <vt:lpstr>PowerPoint Presentation</vt:lpstr>
      <vt:lpstr>What is the BiG Community Challenge Reflective Journal?</vt:lpstr>
      <vt:lpstr>What ways can you use to complete your Journal?</vt:lpstr>
      <vt:lpstr>What does your Journal need to cover?</vt:lpstr>
      <vt:lpstr>Things to think about? Don’t forget to include some photos!</vt:lpstr>
      <vt:lpstr>Your BiG Community Challenge Campaign</vt:lpstr>
      <vt:lpstr>PowerPoint Presentation</vt:lpstr>
      <vt:lpstr>PowerPoint Presentation</vt:lpstr>
      <vt:lpstr>PowerPoint Presentation</vt:lpstr>
      <vt:lpstr>Your Team</vt:lpstr>
      <vt:lpstr>Choosing your community</vt:lpstr>
      <vt:lpstr>What was your Social Action idea?</vt:lpstr>
      <vt:lpstr>What was your Social Action plan?</vt:lpstr>
      <vt:lpstr>Take Action</vt:lpstr>
      <vt:lpstr>What have you achieved?</vt:lpstr>
      <vt:lpstr>What did you learn? </vt:lpstr>
      <vt:lpstr>Next steps…..</vt:lpstr>
      <vt:lpstr>Thank you for joining us on the BiG Community Challenge journey 2024!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Reflective Journal</dc:title>
  <dc:creator>Fiona Fletcher</dc:creator>
  <cp:lastModifiedBy>Dan Moat</cp:lastModifiedBy>
  <cp:revision>5</cp:revision>
  <dcterms:created xsi:type="dcterms:W3CDTF">2022-05-16T09:45:57Z</dcterms:created>
  <dcterms:modified xsi:type="dcterms:W3CDTF">2024-01-29T16:28:29Z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2022-05-16T09:52:07Z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35a31c34-b96c-4325-b439-d33f23b4b3c0</vt:lpwstr>
  </property>
  <property fmtid="{D5CDD505-2E9C-101B-9397-08002B2CF9AE}" pid="8" name="MSIP_Label_c8588358-c3f1-4695-a290-e2f70d15689d_ContentBits">
    <vt:lpwstr>0</vt:lpwstr>
  </property>
  <property fmtid="{D5CDD505-2E9C-101B-9397-08002B2CF9AE}" pid="9" name="ContentTypeId">
    <vt:lpwstr>0x010100642315FF91480F41BB382630AFAFE163</vt:lpwstr>
  </property>
  <property fmtid="{D5CDD505-2E9C-101B-9397-08002B2CF9AE}" pid="10" name="MediaServiceImageTags">
    <vt:lpwstr/>
  </property>
</Properties>
</file>