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8" r:id="rId5"/>
    <p:sldMasterId id="2147483696" r:id="rId6"/>
    <p:sldMasterId id="2147483721" r:id="rId7"/>
    <p:sldMasterId id="2147483684" r:id="rId8"/>
    <p:sldMasterId id="2147483733" r:id="rId9"/>
  </p:sldMasterIdLst>
  <p:sldIdLst>
    <p:sldId id="258" r:id="rId10"/>
    <p:sldId id="264" r:id="rId11"/>
    <p:sldId id="257" r:id="rId12"/>
    <p:sldId id="265" r:id="rId13"/>
    <p:sldId id="259" r:id="rId14"/>
    <p:sldId id="260" r:id="rId15"/>
    <p:sldId id="262" r:id="rId16"/>
    <p:sldId id="261" r:id="rId17"/>
    <p:sldId id="266" r:id="rId18"/>
    <p:sldId id="263" r:id="rId19"/>
    <p:sldId id="267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E597F2-59F9-4FAF-947C-17B08B982CBB}" v="3" dt="2024-01-29T12:24:15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82" d="100"/>
          <a:sy n="82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Bjorck" userId="f524ff40-0bb6-4b42-9fdc-f7aeff764f92" providerId="ADAL" clId="{0EE597F2-59F9-4FAF-947C-17B08B982CBB}"/>
    <pc:docChg chg="custSel modSld modMainMaster">
      <pc:chgData name="Charlotte Bjorck" userId="f524ff40-0bb6-4b42-9fdc-f7aeff764f92" providerId="ADAL" clId="{0EE597F2-59F9-4FAF-947C-17B08B982CBB}" dt="2024-01-29T13:12:46.467" v="79" actId="2710"/>
      <pc:docMkLst>
        <pc:docMk/>
      </pc:docMkLst>
      <pc:sldChg chg="modSp mod">
        <pc:chgData name="Charlotte Bjorck" userId="f524ff40-0bb6-4b42-9fdc-f7aeff764f92" providerId="ADAL" clId="{0EE597F2-59F9-4FAF-947C-17B08B982CBB}" dt="2024-01-29T13:12:46.467" v="79" actId="2710"/>
        <pc:sldMkLst>
          <pc:docMk/>
          <pc:sldMk cId="2179245296" sldId="258"/>
        </pc:sldMkLst>
        <pc:spChg chg="mod">
          <ac:chgData name="Charlotte Bjorck" userId="f524ff40-0bb6-4b42-9fdc-f7aeff764f92" providerId="ADAL" clId="{0EE597F2-59F9-4FAF-947C-17B08B982CBB}" dt="2024-01-29T13:12:46.467" v="79" actId="2710"/>
          <ac:spMkLst>
            <pc:docMk/>
            <pc:sldMk cId="2179245296" sldId="258"/>
            <ac:spMk id="4" creationId="{DD909DFE-E748-4219-B08F-052490C65C33}"/>
          </ac:spMkLst>
        </pc:spChg>
      </pc:sldChg>
      <pc:sldChg chg="addSp modSp mod">
        <pc:chgData name="Charlotte Bjorck" userId="f524ff40-0bb6-4b42-9fdc-f7aeff764f92" providerId="ADAL" clId="{0EE597F2-59F9-4FAF-947C-17B08B982CBB}" dt="2024-01-29T12:27:32.361" v="77" actId="1076"/>
        <pc:sldMkLst>
          <pc:docMk/>
          <pc:sldMk cId="904637419" sldId="260"/>
        </pc:sldMkLst>
        <pc:spChg chg="mod">
          <ac:chgData name="Charlotte Bjorck" userId="f524ff40-0bb6-4b42-9fdc-f7aeff764f92" providerId="ADAL" clId="{0EE597F2-59F9-4FAF-947C-17B08B982CBB}" dt="2024-01-29T12:27:26.555" v="74" actId="1076"/>
          <ac:spMkLst>
            <pc:docMk/>
            <pc:sldMk cId="904637419" sldId="260"/>
            <ac:spMk id="5" creationId="{7CE45764-AC83-45C9-98B1-3B13E97A8526}"/>
          </ac:spMkLst>
        </pc:spChg>
        <pc:spChg chg="add mod">
          <ac:chgData name="Charlotte Bjorck" userId="f524ff40-0bb6-4b42-9fdc-f7aeff764f92" providerId="ADAL" clId="{0EE597F2-59F9-4FAF-947C-17B08B982CBB}" dt="2024-01-29T12:27:32.361" v="77" actId="1076"/>
          <ac:spMkLst>
            <pc:docMk/>
            <pc:sldMk cId="904637419" sldId="260"/>
            <ac:spMk id="6" creationId="{C9890E79-36A5-29F7-F3A7-8D19E67C885A}"/>
          </ac:spMkLst>
        </pc:spChg>
        <pc:spChg chg="mod">
          <ac:chgData name="Charlotte Bjorck" userId="f524ff40-0bb6-4b42-9fdc-f7aeff764f92" providerId="ADAL" clId="{0EE597F2-59F9-4FAF-947C-17B08B982CBB}" dt="2024-01-29T12:27:27.675" v="75" actId="1076"/>
          <ac:spMkLst>
            <pc:docMk/>
            <pc:sldMk cId="904637419" sldId="260"/>
            <ac:spMk id="7" creationId="{BC8F41AB-629F-413E-B612-B54F8F4BEF7E}"/>
          </ac:spMkLst>
        </pc:spChg>
        <pc:spChg chg="mod">
          <ac:chgData name="Charlotte Bjorck" userId="f524ff40-0bb6-4b42-9fdc-f7aeff764f92" providerId="ADAL" clId="{0EE597F2-59F9-4FAF-947C-17B08B982CBB}" dt="2024-01-29T12:27:30.441" v="76" actId="1076"/>
          <ac:spMkLst>
            <pc:docMk/>
            <pc:sldMk cId="904637419" sldId="260"/>
            <ac:spMk id="8" creationId="{E489E3CB-61CC-4160-A50C-57E46B5F0EE0}"/>
          </ac:spMkLst>
        </pc:spChg>
      </pc:sldChg>
      <pc:sldMasterChg chg="modSldLayout">
        <pc:chgData name="Charlotte Bjorck" userId="f524ff40-0bb6-4b42-9fdc-f7aeff764f92" providerId="ADAL" clId="{0EE597F2-59F9-4FAF-947C-17B08B982CBB}" dt="2024-01-29T10:54:31.397" v="9" actId="1076"/>
        <pc:sldMasterMkLst>
          <pc:docMk/>
          <pc:sldMasterMk cId="4062149966" sldId="2147483648"/>
        </pc:sldMasterMkLst>
        <pc:sldLayoutChg chg="delSp mod">
          <pc:chgData name="Charlotte Bjorck" userId="f524ff40-0bb6-4b42-9fdc-f7aeff764f92" providerId="ADAL" clId="{0EE597F2-59F9-4FAF-947C-17B08B982CBB}" dt="2024-01-29T10:52:56.815" v="1" actId="478"/>
          <pc:sldLayoutMkLst>
            <pc:docMk/>
            <pc:sldMasterMk cId="4062149966" sldId="2147483648"/>
            <pc:sldLayoutMk cId="590278370" sldId="2147483649"/>
          </pc:sldLayoutMkLst>
          <pc:picChg chg="del">
            <ac:chgData name="Charlotte Bjorck" userId="f524ff40-0bb6-4b42-9fdc-f7aeff764f92" providerId="ADAL" clId="{0EE597F2-59F9-4FAF-947C-17B08B982CBB}" dt="2024-01-29T10:52:56.815" v="1" actId="478"/>
            <ac:picMkLst>
              <pc:docMk/>
              <pc:sldMasterMk cId="4062149966" sldId="2147483648"/>
              <pc:sldLayoutMk cId="590278370" sldId="2147483649"/>
              <ac:picMk id="17" creationId="{44E3C61E-9F3C-455F-B668-93570013064F}"/>
            </ac:picMkLst>
          </pc:picChg>
        </pc:sldLayoutChg>
        <pc:sldLayoutChg chg="delSp modSp mod">
          <pc:chgData name="Charlotte Bjorck" userId="f524ff40-0bb6-4b42-9fdc-f7aeff764f92" providerId="ADAL" clId="{0EE597F2-59F9-4FAF-947C-17B08B982CBB}" dt="2024-01-29T10:53:04.017" v="3" actId="1076"/>
          <pc:sldLayoutMkLst>
            <pc:docMk/>
            <pc:sldMasterMk cId="4062149966" sldId="2147483648"/>
            <pc:sldLayoutMk cId="3223485884" sldId="2147483650"/>
          </pc:sldLayoutMkLst>
          <pc:picChg chg="del">
            <ac:chgData name="Charlotte Bjorck" userId="f524ff40-0bb6-4b42-9fdc-f7aeff764f92" providerId="ADAL" clId="{0EE597F2-59F9-4FAF-947C-17B08B982CBB}" dt="2024-01-29T10:53:00.221" v="2" actId="478"/>
            <ac:picMkLst>
              <pc:docMk/>
              <pc:sldMasterMk cId="4062149966" sldId="2147483648"/>
              <pc:sldLayoutMk cId="3223485884" sldId="2147483650"/>
              <ac:picMk id="13" creationId="{51DF5FBD-718F-47F1-A5A0-17F52AABB0A6}"/>
            </ac:picMkLst>
          </pc:picChg>
          <pc:picChg chg="mod">
            <ac:chgData name="Charlotte Bjorck" userId="f524ff40-0bb6-4b42-9fdc-f7aeff764f92" providerId="ADAL" clId="{0EE597F2-59F9-4FAF-947C-17B08B982CBB}" dt="2024-01-29T10:53:04.017" v="3" actId="1076"/>
            <ac:picMkLst>
              <pc:docMk/>
              <pc:sldMasterMk cId="4062149966" sldId="2147483648"/>
              <pc:sldLayoutMk cId="3223485884" sldId="2147483650"/>
              <ac:picMk id="16" creationId="{E35CF1E1-A3C0-415D-9C9D-90106DFBC274}"/>
            </ac:picMkLst>
          </pc:picChg>
        </pc:sldLayoutChg>
        <pc:sldLayoutChg chg="addSp delSp modSp mod">
          <pc:chgData name="Charlotte Bjorck" userId="f524ff40-0bb6-4b42-9fdc-f7aeff764f92" providerId="ADAL" clId="{0EE597F2-59F9-4FAF-947C-17B08B982CBB}" dt="2024-01-29T10:54:31.397" v="9" actId="1076"/>
          <pc:sldLayoutMkLst>
            <pc:docMk/>
            <pc:sldMasterMk cId="4062149966" sldId="2147483648"/>
            <pc:sldLayoutMk cId="2072214486" sldId="2147483651"/>
          </pc:sldLayoutMkLst>
          <pc:picChg chg="add mod">
            <ac:chgData name="Charlotte Bjorck" userId="f524ff40-0bb6-4b42-9fdc-f7aeff764f92" providerId="ADAL" clId="{0EE597F2-59F9-4FAF-947C-17B08B982CBB}" dt="2024-01-29T10:54:31.397" v="9" actId="1076"/>
            <ac:picMkLst>
              <pc:docMk/>
              <pc:sldMasterMk cId="4062149966" sldId="2147483648"/>
              <pc:sldLayoutMk cId="2072214486" sldId="2147483651"/>
              <ac:picMk id="3" creationId="{60D78356-5806-D97A-5B94-03BC9FE2F675}"/>
            </ac:picMkLst>
          </pc:picChg>
          <pc:picChg chg="del">
            <ac:chgData name="Charlotte Bjorck" userId="f524ff40-0bb6-4b42-9fdc-f7aeff764f92" providerId="ADAL" clId="{0EE597F2-59F9-4FAF-947C-17B08B982CBB}" dt="2024-01-29T10:52:54.287" v="0" actId="478"/>
            <ac:picMkLst>
              <pc:docMk/>
              <pc:sldMasterMk cId="4062149966" sldId="2147483648"/>
              <pc:sldLayoutMk cId="2072214486" sldId="2147483651"/>
              <ac:picMk id="9" creationId="{C69A1FD5-907C-4BC8-AB54-4234734A3B4C}"/>
            </ac:picMkLst>
          </pc:picChg>
        </pc:sldLayoutChg>
        <pc:sldLayoutChg chg="addSp delSp modSp mod">
          <pc:chgData name="Charlotte Bjorck" userId="f524ff40-0bb6-4b42-9fdc-f7aeff764f92" providerId="ADAL" clId="{0EE597F2-59F9-4FAF-947C-17B08B982CBB}" dt="2024-01-29T10:54:20.478" v="7" actId="1076"/>
          <pc:sldLayoutMkLst>
            <pc:docMk/>
            <pc:sldMasterMk cId="4062149966" sldId="2147483648"/>
            <pc:sldLayoutMk cId="2362183070" sldId="2147483720"/>
          </pc:sldLayoutMkLst>
          <pc:picChg chg="add mod">
            <ac:chgData name="Charlotte Bjorck" userId="f524ff40-0bb6-4b42-9fdc-f7aeff764f92" providerId="ADAL" clId="{0EE597F2-59F9-4FAF-947C-17B08B982CBB}" dt="2024-01-29T10:54:20.478" v="7" actId="1076"/>
            <ac:picMkLst>
              <pc:docMk/>
              <pc:sldMasterMk cId="4062149966" sldId="2147483648"/>
              <pc:sldLayoutMk cId="2362183070" sldId="2147483720"/>
              <ac:picMk id="4" creationId="{CFB73B22-F459-D9BE-158A-35FA14B30DE9}"/>
            </ac:picMkLst>
          </pc:picChg>
          <pc:picChg chg="mod">
            <ac:chgData name="Charlotte Bjorck" userId="f524ff40-0bb6-4b42-9fdc-f7aeff764f92" providerId="ADAL" clId="{0EE597F2-59F9-4FAF-947C-17B08B982CBB}" dt="2024-01-29T10:54:08.966" v="5" actId="1076"/>
            <ac:picMkLst>
              <pc:docMk/>
              <pc:sldMasterMk cId="4062149966" sldId="2147483648"/>
              <pc:sldLayoutMk cId="2362183070" sldId="2147483720"/>
              <ac:picMk id="17" creationId="{1E4F6484-AF07-4726-B11D-F894CBE77D89}"/>
            </ac:picMkLst>
          </pc:picChg>
          <pc:picChg chg="del">
            <ac:chgData name="Charlotte Bjorck" userId="f524ff40-0bb6-4b42-9fdc-f7aeff764f92" providerId="ADAL" clId="{0EE597F2-59F9-4FAF-947C-17B08B982CBB}" dt="2024-01-29T10:54:06.621" v="4" actId="478"/>
            <ac:picMkLst>
              <pc:docMk/>
              <pc:sldMasterMk cId="4062149966" sldId="2147483648"/>
              <pc:sldLayoutMk cId="2362183070" sldId="2147483720"/>
              <ac:picMk id="18" creationId="{C894A192-CD39-4B28-BFEB-F9E5FA01F00B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Sheffield City Council">
            <a:extLst>
              <a:ext uri="{FF2B5EF4-FFF2-40B4-BE49-F238E27FC236}">
                <a16:creationId xmlns:a16="http://schemas.microsoft.com/office/drawing/2014/main" id="{C724E30D-192F-4618-9D8D-33E9E4BE91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5978" y="2277885"/>
            <a:ext cx="1271102" cy="997723"/>
          </a:xfrm>
          <a:prstGeom prst="rect">
            <a:avLst/>
          </a:prstGeom>
        </p:spPr>
      </p:pic>
      <p:pic>
        <p:nvPicPr>
          <p:cNvPr id="2" name="Picture 1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B2A30373-D0A4-98E9-EEF5-B3BA971E28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99" y="371861"/>
            <a:ext cx="5410201" cy="4809769"/>
          </a:xfrm>
          <a:prstGeom prst="rect">
            <a:avLst/>
          </a:prstGeom>
        </p:spPr>
      </p:pic>
      <p:pic>
        <p:nvPicPr>
          <p:cNvPr id="3" name="Picture 2" descr="See It Be It In Sheffield">
            <a:extLst>
              <a:ext uri="{FF2B5EF4-FFF2-40B4-BE49-F238E27FC236}">
                <a16:creationId xmlns:a16="http://schemas.microsoft.com/office/drawing/2014/main" id="{60D78356-5806-D97A-5B94-03BC9FE2F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0" r="6605"/>
          <a:stretch/>
        </p:blipFill>
        <p:spPr>
          <a:xfrm>
            <a:off x="494920" y="2685175"/>
            <a:ext cx="1711286" cy="74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1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568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460" y="457200"/>
            <a:ext cx="24475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40076"/>
            <a:ext cx="3932237" cy="35289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35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084" y="457200"/>
            <a:ext cx="2490941" cy="1600200"/>
          </a:xfrm>
        </p:spPr>
        <p:txBody>
          <a:bodyPr anchor="b"/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9574"/>
            <a:ext cx="3932237" cy="34994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584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987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092092"/>
          </a:xfrm>
        </p:spPr>
        <p:txBody>
          <a:bodyPr vert="eaVert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48232" y="365125"/>
            <a:ext cx="6124268" cy="509209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288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7058" y="1122363"/>
            <a:ext cx="815094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7058" y="3602038"/>
            <a:ext cx="815094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00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036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6" y="717517"/>
            <a:ext cx="884022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7226" y="3597242"/>
            <a:ext cx="88402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58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866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73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2"/>
            <a:ext cx="5719589" cy="347684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7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870174"/>
            <a:ext cx="5719589" cy="1143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12604C-AF96-4A18-B911-487B6C20387D}"/>
              </a:ext>
            </a:extLst>
          </p:cNvPr>
          <p:cNvGrpSpPr/>
          <p:nvPr userDrawn="1"/>
        </p:nvGrpSpPr>
        <p:grpSpPr>
          <a:xfrm>
            <a:off x="376411" y="5578264"/>
            <a:ext cx="4287063" cy="816836"/>
            <a:chOff x="3678905" y="4817011"/>
            <a:chExt cx="4688679" cy="893358"/>
          </a:xfrm>
        </p:grpSpPr>
        <p:pic>
          <p:nvPicPr>
            <p:cNvPr id="18" name="Picture 17" descr="Sheffield City Council">
              <a:extLst>
                <a:ext uri="{FF2B5EF4-FFF2-40B4-BE49-F238E27FC236}">
                  <a16:creationId xmlns:a16="http://schemas.microsoft.com/office/drawing/2014/main" id="{F4427F84-148D-44F2-BA39-A06DDC8FD8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0177" y="4817587"/>
              <a:ext cx="1137407" cy="892782"/>
            </a:xfrm>
            <a:prstGeom prst="rect">
              <a:avLst/>
            </a:prstGeom>
          </p:spPr>
        </p:pic>
        <p:pic>
          <p:nvPicPr>
            <p:cNvPr id="19" name="Picture 18" descr="See It Be It In Sheffield">
              <a:extLst>
                <a:ext uri="{FF2B5EF4-FFF2-40B4-BE49-F238E27FC236}">
                  <a16:creationId xmlns:a16="http://schemas.microsoft.com/office/drawing/2014/main" id="{B2E5814C-F1DA-42D1-9143-86204EE571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0" r="6605"/>
            <a:stretch/>
          </p:blipFill>
          <p:spPr>
            <a:xfrm>
              <a:off x="3678905" y="4817011"/>
              <a:ext cx="1711286" cy="743825"/>
            </a:xfrm>
            <a:prstGeom prst="rect">
              <a:avLst/>
            </a:prstGeom>
          </p:spPr>
        </p:pic>
      </p:grpSp>
      <p:pic>
        <p:nvPicPr>
          <p:cNvPr id="4" name="Picture 3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30F7B2FF-F0C5-5CF0-F344-D1972C0D72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8" y="802869"/>
            <a:ext cx="4575051" cy="406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78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924" y="365125"/>
            <a:ext cx="91234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1923" y="1681163"/>
            <a:ext cx="42868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1923" y="2505075"/>
            <a:ext cx="4286864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6774" y="1681163"/>
            <a:ext cx="47186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6774" y="2505075"/>
            <a:ext cx="4718613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598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346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419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460" y="457200"/>
            <a:ext cx="24475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24459" y="2340076"/>
            <a:ext cx="2447566" cy="35289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516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084" y="457200"/>
            <a:ext cx="249094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1084" y="2369574"/>
            <a:ext cx="2490941" cy="34994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11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11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48232" y="365125"/>
            <a:ext cx="612426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2834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7058" y="1122363"/>
            <a:ext cx="815094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7058" y="3602038"/>
            <a:ext cx="815094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141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5199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6" y="717517"/>
            <a:ext cx="884022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7226" y="3597242"/>
            <a:ext cx="88402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84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2"/>
            <a:ext cx="5719589" cy="347684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7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870174"/>
            <a:ext cx="5719589" cy="1143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7" name="Picture 16" descr="Sheffield City Council">
            <a:extLst>
              <a:ext uri="{FF2B5EF4-FFF2-40B4-BE49-F238E27FC236}">
                <a16:creationId xmlns:a16="http://schemas.microsoft.com/office/drawing/2014/main" id="{1E4F6484-AF07-4726-B11D-F894CBE77D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717" y="5566783"/>
            <a:ext cx="1137407" cy="892782"/>
          </a:xfrm>
          <a:prstGeom prst="rect">
            <a:avLst/>
          </a:prstGeom>
        </p:spPr>
      </p:pic>
      <p:pic>
        <p:nvPicPr>
          <p:cNvPr id="5" name="Picture 4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AD9E9AED-DE71-B38E-0E19-FDD3A79647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8" y="802869"/>
            <a:ext cx="4575051" cy="4067305"/>
          </a:xfrm>
          <a:prstGeom prst="rect">
            <a:avLst/>
          </a:prstGeom>
        </p:spPr>
      </p:pic>
      <p:pic>
        <p:nvPicPr>
          <p:cNvPr id="4" name="Picture 3" descr="See It Be It In Sheffield">
            <a:extLst>
              <a:ext uri="{FF2B5EF4-FFF2-40B4-BE49-F238E27FC236}">
                <a16:creationId xmlns:a16="http://schemas.microsoft.com/office/drawing/2014/main" id="{CFB73B22-F459-D9BE-158A-35FA14B30D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0" r="6605"/>
          <a:stretch/>
        </p:blipFill>
        <p:spPr>
          <a:xfrm>
            <a:off x="2524813" y="5641261"/>
            <a:ext cx="1711286" cy="74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83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866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361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924" y="365125"/>
            <a:ext cx="91234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1923" y="1681163"/>
            <a:ext cx="42868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1923" y="2505075"/>
            <a:ext cx="4286864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6774" y="1681163"/>
            <a:ext cx="47186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6774" y="2505075"/>
            <a:ext cx="4718613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78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291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0725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460" y="457200"/>
            <a:ext cx="24475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24459" y="2340076"/>
            <a:ext cx="2447566" cy="35289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0563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084" y="457200"/>
            <a:ext cx="249094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1084" y="2369574"/>
            <a:ext cx="2490941" cy="34994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364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9997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48232" y="365125"/>
            <a:ext cx="612426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423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9559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54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6F93BFA-87C4-4205-B475-E6FB100CD331}"/>
              </a:ext>
            </a:extLst>
          </p:cNvPr>
          <p:cNvGrpSpPr/>
          <p:nvPr userDrawn="1"/>
        </p:nvGrpSpPr>
        <p:grpSpPr>
          <a:xfrm>
            <a:off x="8610600" y="445612"/>
            <a:ext cx="3196955" cy="892782"/>
            <a:chOff x="5170629" y="4817587"/>
            <a:chExt cx="3196955" cy="892782"/>
          </a:xfrm>
        </p:grpSpPr>
        <p:pic>
          <p:nvPicPr>
            <p:cNvPr id="15" name="Picture 14" descr="Sheffield City Council">
              <a:extLst>
                <a:ext uri="{FF2B5EF4-FFF2-40B4-BE49-F238E27FC236}">
                  <a16:creationId xmlns:a16="http://schemas.microsoft.com/office/drawing/2014/main" id="{57A3497F-26DE-4336-85BF-1DE661A237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0177" y="4817587"/>
              <a:ext cx="1137407" cy="892782"/>
            </a:xfrm>
            <a:prstGeom prst="rect">
              <a:avLst/>
            </a:prstGeom>
          </p:spPr>
        </p:pic>
        <p:pic>
          <p:nvPicPr>
            <p:cNvPr id="16" name="Picture 15" descr="See It Be It In Sheffield">
              <a:extLst>
                <a:ext uri="{FF2B5EF4-FFF2-40B4-BE49-F238E27FC236}">
                  <a16:creationId xmlns:a16="http://schemas.microsoft.com/office/drawing/2014/main" id="{E35CF1E1-A3C0-415D-9C9D-90106DFBC27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0" r="6605"/>
            <a:stretch/>
          </p:blipFill>
          <p:spPr>
            <a:xfrm>
              <a:off x="5170629" y="4868280"/>
              <a:ext cx="1711286" cy="743825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A532DAB-136F-4498-8D5A-59CBA899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399" y="1967863"/>
            <a:ext cx="5410201" cy="334708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" name="Picture 6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9BF28EA1-0868-0D65-F2F8-20068B8543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06" y="868218"/>
            <a:ext cx="4862236" cy="43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858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751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9724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8168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30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30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2611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485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5675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4627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3531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0691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7037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2766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46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7058" y="1122363"/>
            <a:ext cx="8150942" cy="2387600"/>
          </a:xfrm>
        </p:spPr>
        <p:txBody>
          <a:bodyPr anchor="b"/>
          <a:lstStyle>
            <a:lvl1pPr algn="ctr">
              <a:defRPr sz="6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7058" y="3602038"/>
            <a:ext cx="815094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999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5526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751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9724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6749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30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30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0993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4469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6750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834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6975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7100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920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23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9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6" y="717517"/>
            <a:ext cx="8840224" cy="2852737"/>
          </a:xfrm>
        </p:spPr>
        <p:txBody>
          <a:bodyPr anchor="b"/>
          <a:lstStyle>
            <a:lvl1pPr>
              <a:defRPr sz="6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7226" y="3597242"/>
            <a:ext cx="88402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28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866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11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244" y="365125"/>
            <a:ext cx="9025143" cy="132556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0245" y="1681163"/>
            <a:ext cx="428724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30245" y="2505075"/>
            <a:ext cx="4287248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2748" y="1681163"/>
            <a:ext cx="4482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72748" y="2505075"/>
            <a:ext cx="4482640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1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14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720" r:id="rId3"/>
    <p:sldLayoutId id="21474836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0008" y="1825626"/>
            <a:ext cx="9270459" cy="3641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C1EAEC90-5F7D-D870-4E95-23E8B841288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2" y="365125"/>
            <a:ext cx="2085174" cy="185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3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0008" y="1825626"/>
            <a:ext cx="9270459" cy="3528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63EF57-3974-485A-B6D0-BB760CD2171E}"/>
              </a:ext>
            </a:extLst>
          </p:cNvPr>
          <p:cNvGrpSpPr/>
          <p:nvPr userDrawn="1"/>
        </p:nvGrpSpPr>
        <p:grpSpPr>
          <a:xfrm>
            <a:off x="452244" y="2366086"/>
            <a:ext cx="1413277" cy="2988413"/>
            <a:chOff x="363891" y="2431277"/>
            <a:chExt cx="1564703" cy="3308608"/>
          </a:xfrm>
        </p:grpSpPr>
        <p:pic>
          <p:nvPicPr>
            <p:cNvPr id="12" name="Picture 11" descr="Sheffield City Council">
              <a:extLst>
                <a:ext uri="{FF2B5EF4-FFF2-40B4-BE49-F238E27FC236}">
                  <a16:creationId xmlns:a16="http://schemas.microsoft.com/office/drawing/2014/main" id="{F1BF8FA9-A1E1-462C-A82A-8C5E51D115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4920" y="2431277"/>
              <a:ext cx="1271102" cy="997723"/>
            </a:xfrm>
            <a:prstGeom prst="rect">
              <a:avLst/>
            </a:prstGeom>
          </p:spPr>
        </p:pic>
        <p:pic>
          <p:nvPicPr>
            <p:cNvPr id="13" name="Picture 12" descr="European Union - European Social Fund">
              <a:extLst>
                <a:ext uri="{FF2B5EF4-FFF2-40B4-BE49-F238E27FC236}">
                  <a16:creationId xmlns:a16="http://schemas.microsoft.com/office/drawing/2014/main" id="{82CEB9B1-FB1E-4C5E-804D-5EBDEAD97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4921" y="3801977"/>
              <a:ext cx="1271102" cy="1264606"/>
            </a:xfrm>
            <a:prstGeom prst="rect">
              <a:avLst/>
            </a:prstGeom>
          </p:spPr>
        </p:pic>
        <p:pic>
          <p:nvPicPr>
            <p:cNvPr id="14" name="Picture 13" descr="See It Be It In Sheffield">
              <a:extLst>
                <a:ext uri="{FF2B5EF4-FFF2-40B4-BE49-F238E27FC236}">
                  <a16:creationId xmlns:a16="http://schemas.microsoft.com/office/drawing/2014/main" id="{DD58E9A7-89AB-43C5-838E-776E647CE43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0" t="18440" r="6605" b="15869"/>
            <a:stretch/>
          </p:blipFill>
          <p:spPr>
            <a:xfrm>
              <a:off x="363891" y="5293122"/>
              <a:ext cx="1564703" cy="446763"/>
            </a:xfrm>
            <a:prstGeom prst="rect">
              <a:avLst/>
            </a:prstGeom>
          </p:spPr>
        </p:pic>
      </p:grpSp>
      <p:pic>
        <p:nvPicPr>
          <p:cNvPr id="7" name="Picture 6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10028297-9A42-F920-487C-D0A86D5FF6D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3" y="286356"/>
            <a:ext cx="1960418" cy="17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4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0008" y="1825626"/>
            <a:ext cx="9270459" cy="3621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 descr="Sheffield City Council">
            <a:extLst>
              <a:ext uri="{FF2B5EF4-FFF2-40B4-BE49-F238E27FC236}">
                <a16:creationId xmlns:a16="http://schemas.microsoft.com/office/drawing/2014/main" id="{D4D444CE-299D-4E3A-A2E9-FA40DEE4329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920" y="2539998"/>
            <a:ext cx="1271102" cy="997723"/>
          </a:xfrm>
          <a:prstGeom prst="rect">
            <a:avLst/>
          </a:prstGeom>
        </p:spPr>
      </p:pic>
      <p:pic>
        <p:nvPicPr>
          <p:cNvPr id="10" name="Picture 9" descr="European Union - European Social Fund">
            <a:extLst>
              <a:ext uri="{FF2B5EF4-FFF2-40B4-BE49-F238E27FC236}">
                <a16:creationId xmlns:a16="http://schemas.microsoft.com/office/drawing/2014/main" id="{410F38D6-7ACD-408A-9535-56AC6BE370F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920" y="4038431"/>
            <a:ext cx="1271103" cy="1264606"/>
          </a:xfrm>
          <a:prstGeom prst="rect">
            <a:avLst/>
          </a:prstGeom>
        </p:spPr>
      </p:pic>
      <p:pic>
        <p:nvPicPr>
          <p:cNvPr id="7" name="Picture 6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2CA3E308-92E1-FCEA-F87D-38501863E17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2" y="221673"/>
            <a:ext cx="2207097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0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563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06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93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49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bigchallenge.biz/pages/skillsbuilder-teamwor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gchallenge.biz/pages/skillsbuilder-teamwork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igchallenge.biz/pages/skillsbuilder-teamwork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909DFE-E748-4219-B08F-052490C65C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Step 1:</a:t>
            </a:r>
            <a:br>
              <a:rPr lang="en-GB" dirty="0"/>
            </a:br>
            <a:r>
              <a:rPr lang="en-GB" dirty="0"/>
              <a:t>Get your team together</a:t>
            </a:r>
          </a:p>
        </p:txBody>
      </p:sp>
      <p:pic>
        <p:nvPicPr>
          <p:cNvPr id="2" name="Picture 1" descr="Icon&#10;&#10;Description automatically generated with medium confidence">
            <a:extLst>
              <a:ext uri="{FF2B5EF4-FFF2-40B4-BE49-F238E27FC236}">
                <a16:creationId xmlns:a16="http://schemas.microsoft.com/office/drawing/2014/main" id="{66C06D42-F335-3CCC-5D60-CAE228C14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03" y="4039340"/>
            <a:ext cx="2153458" cy="215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45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2E4F4-0A30-4AEB-A759-C15D8C4DA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1864" y="413947"/>
            <a:ext cx="743123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Skills Builder – Teamwork</a:t>
            </a:r>
            <a:br>
              <a:rPr lang="en-GB" sz="2800" dirty="0"/>
            </a:br>
            <a:r>
              <a:rPr lang="en-GB" sz="3600" dirty="0">
                <a:solidFill>
                  <a:schemeClr val="accent1"/>
                </a:solidFill>
              </a:rPr>
              <a:t>Working well with others</a:t>
            </a:r>
            <a:br>
              <a:rPr lang="en-GB" sz="3600" dirty="0">
                <a:solidFill>
                  <a:schemeClr val="accent1"/>
                </a:solidFill>
              </a:rPr>
            </a:br>
            <a:endParaRPr lang="en-GB" sz="3600" dirty="0">
              <a:solidFill>
                <a:schemeClr val="accent1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9D205E1-0739-4126-AEDB-6D3EB4F018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2" y="2620279"/>
            <a:ext cx="4454034" cy="250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27A6B5-B9FD-4D4B-B9FA-906A977AE9AE}"/>
              </a:ext>
            </a:extLst>
          </p:cNvPr>
          <p:cNvSpPr txBox="1"/>
          <p:nvPr/>
        </p:nvSpPr>
        <p:spPr>
          <a:xfrm>
            <a:off x="5367285" y="1969410"/>
            <a:ext cx="4671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I work well with others by supporting them if I can do so</a:t>
            </a:r>
          </a:p>
        </p:txBody>
      </p:sp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68B1297B-E666-4888-894F-156B90504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542" y="0"/>
            <a:ext cx="2153458" cy="21534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7E3762-EC09-4D1E-AC84-907C6CA2FFD2}"/>
              </a:ext>
            </a:extLst>
          </p:cNvPr>
          <p:cNvSpPr txBox="1"/>
          <p:nvPr/>
        </p:nvSpPr>
        <p:spPr>
          <a:xfrm>
            <a:off x="5367285" y="3938202"/>
            <a:ext cx="609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Part 1 - What it means to support others and why it is important and helpful</a:t>
            </a:r>
            <a:endParaRPr lang="en-GB" dirty="0"/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0B0A0B-EE14-4253-B483-CCDDE12B6308}"/>
              </a:ext>
            </a:extLst>
          </p:cNvPr>
          <p:cNvSpPr txBox="1"/>
          <p:nvPr/>
        </p:nvSpPr>
        <p:spPr>
          <a:xfrm>
            <a:off x="5367285" y="4861532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Part 2 - How to know if you can support with something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184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1EA0E-2BAC-43D6-96C3-79DED2E6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9" y="365125"/>
            <a:ext cx="7440946" cy="1325563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Supporting each other</a:t>
            </a:r>
            <a:br>
              <a:rPr lang="en-GB" sz="3600" dirty="0"/>
            </a:br>
            <a:r>
              <a:rPr lang="en-GB" sz="3200" dirty="0">
                <a:solidFill>
                  <a:schemeClr val="accent5"/>
                </a:solidFill>
              </a:rPr>
              <a:t>Things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7DAC2-BB9E-4495-BEE2-DC2FE6D20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778" y="2197686"/>
            <a:ext cx="7480568" cy="40101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accent1"/>
                </a:solidFill>
              </a:rPr>
              <a:t>What does it mean to support others?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accent1"/>
                </a:solidFill>
              </a:rPr>
              <a:t>How can I do this?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accent1"/>
                </a:solidFill>
              </a:rPr>
              <a:t>Why is it important?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accent1"/>
                </a:solidFill>
              </a:rPr>
              <a:t>When should I not try to support someone else?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accent1"/>
                </a:solidFill>
              </a:rPr>
              <a:t>When have I supported someone before?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accent1"/>
                </a:solidFill>
              </a:rPr>
              <a:t>How did this go?</a:t>
            </a:r>
          </a:p>
        </p:txBody>
      </p:sp>
      <p:pic>
        <p:nvPicPr>
          <p:cNvPr id="3074" name="Picture 2" descr="De Bono&amp;#39;s 6 thinking hats &amp;amp; my understanding of teamwork – amrmustafa7">
            <a:extLst>
              <a:ext uri="{FF2B5EF4-FFF2-40B4-BE49-F238E27FC236}">
                <a16:creationId xmlns:a16="http://schemas.microsoft.com/office/drawing/2014/main" id="{4010AE9F-429A-490E-9C7D-C5B9A61AB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587" y="3068295"/>
            <a:ext cx="1320732" cy="150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3d small people - team mechanism">
            <a:extLst>
              <a:ext uri="{FF2B5EF4-FFF2-40B4-BE49-F238E27FC236}">
                <a16:creationId xmlns:a16="http://schemas.microsoft.com/office/drawing/2014/main" id="{807DA4ED-A913-45B4-AA39-5956336E10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4" name="Picture 12">
            <a:extLst>
              <a:ext uri="{FF2B5EF4-FFF2-40B4-BE49-F238E27FC236}">
                <a16:creationId xmlns:a16="http://schemas.microsoft.com/office/drawing/2014/main" id="{84689CD6-8CDF-47E0-98EC-FF61670C9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" t="5596" r="4159" b="14588"/>
          <a:stretch/>
        </p:blipFill>
        <p:spPr bwMode="auto">
          <a:xfrm>
            <a:off x="343948" y="2742970"/>
            <a:ext cx="3816992" cy="232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AFC253D3-330D-C753-CD45-4DB7A8178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542" y="0"/>
            <a:ext cx="2153458" cy="215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75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023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CCF9C-E4C3-402B-950D-EB3F6EE1D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866798"/>
          </a:xfrm>
        </p:spPr>
        <p:txBody>
          <a:bodyPr anchor="ctr">
            <a:normAutofit/>
          </a:bodyPr>
          <a:lstStyle/>
          <a:p>
            <a:r>
              <a:rPr lang="en-GB" dirty="0"/>
              <a:t>What is teamwork? </a:t>
            </a:r>
          </a:p>
        </p:txBody>
      </p:sp>
      <p:pic>
        <p:nvPicPr>
          <p:cNvPr id="1028" name="Picture 4" descr="Teamwork &amp;amp; Communication | The Neurosurgical Atlas">
            <a:extLst>
              <a:ext uri="{FF2B5EF4-FFF2-40B4-BE49-F238E27FC236}">
                <a16:creationId xmlns:a16="http://schemas.microsoft.com/office/drawing/2014/main" id="{E6B46FC6-8E48-4127-ABB9-581EEA245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329" y="3538061"/>
            <a:ext cx="3187823" cy="189675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AF4FB-21A2-4D2B-A26B-02F4039F7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1567" y="3188229"/>
            <a:ext cx="6258900" cy="3466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dirty="0">
                <a:solidFill>
                  <a:schemeClr val="accent1"/>
                </a:solidFill>
              </a:rPr>
              <a:t>Teamwork is all about working cooperatively with others, taking responsibility and supporting each other to achieve a shared goal – in this case, developing your social action plan and making a difference!</a:t>
            </a:r>
          </a:p>
          <a:p>
            <a:pPr marL="0" indent="0">
              <a:buNone/>
            </a:pPr>
            <a:endParaRPr lang="en-GB" sz="2400" b="1" dirty="0">
              <a:hlinkClick r:id="rId3"/>
            </a:endParaRPr>
          </a:p>
          <a:p>
            <a:pPr marL="0" indent="0" algn="ctr">
              <a:buNone/>
            </a:pPr>
            <a:r>
              <a:rPr lang="en-GB" sz="1800" b="1" dirty="0">
                <a:hlinkClick r:id="rId3"/>
              </a:rPr>
              <a:t>Skills Builder Teamwork Skill Summary Video</a:t>
            </a:r>
            <a:endParaRPr lang="en-GB" sz="1800" b="1" dirty="0"/>
          </a:p>
          <a:p>
            <a:pPr marL="0" indent="0">
              <a:buNone/>
            </a:pPr>
            <a:endParaRPr lang="en-GB" sz="2400" b="1" dirty="0"/>
          </a:p>
        </p:txBody>
      </p:sp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60E1EE5D-517D-D3D8-1DF2-09ABF283D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542" y="0"/>
            <a:ext cx="2153458" cy="21534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70509C-300B-3E69-10D0-B523781741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93" y="1887513"/>
            <a:ext cx="3705498" cy="154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6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C1D08-83C1-4D39-A8E9-3A89600E3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866798"/>
          </a:xfrm>
        </p:spPr>
        <p:txBody>
          <a:bodyPr anchor="ctr">
            <a:normAutofit/>
          </a:bodyPr>
          <a:lstStyle/>
          <a:p>
            <a:r>
              <a:rPr lang="en-GB" b="1" dirty="0"/>
              <a:t>Building your team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E996D4-6940-4DDD-9D3F-3F82A5D48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4170" y="2429787"/>
            <a:ext cx="5776960" cy="665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u="sng" dirty="0">
                <a:solidFill>
                  <a:schemeClr val="accent5"/>
                </a:solidFill>
              </a:rPr>
              <a:t>Step 1</a:t>
            </a:r>
          </a:p>
          <a:p>
            <a:pPr marL="0" indent="0">
              <a:buNone/>
            </a:pPr>
            <a:endParaRPr lang="en-GB" sz="3600" b="1" u="sng" dirty="0">
              <a:solidFill>
                <a:schemeClr val="accent5"/>
              </a:solidFill>
            </a:endParaRPr>
          </a:p>
        </p:txBody>
      </p:sp>
      <p:pic>
        <p:nvPicPr>
          <p:cNvPr id="5122" name="Picture 2" descr="Why do You Need a Hunt Team? The Answer May Surprise You! - Cybersecurity  Insiders">
            <a:extLst>
              <a:ext uri="{FF2B5EF4-FFF2-40B4-BE49-F238E27FC236}">
                <a16:creationId xmlns:a16="http://schemas.microsoft.com/office/drawing/2014/main" id="{451D7123-761B-4F64-807C-F11966642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21" y="2429787"/>
            <a:ext cx="49720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9A849D-1854-472F-BE9E-581DF083684B}"/>
              </a:ext>
            </a:extLst>
          </p:cNvPr>
          <p:cNvSpPr txBox="1"/>
          <p:nvPr/>
        </p:nvSpPr>
        <p:spPr>
          <a:xfrm>
            <a:off x="5634170" y="3406397"/>
            <a:ext cx="5670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5"/>
                </a:solidFill>
              </a:rPr>
              <a:t>Get your team together!</a:t>
            </a:r>
          </a:p>
          <a:p>
            <a:endParaRPr lang="en-GB" dirty="0"/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4A651C6E-FB4B-7416-A242-C3DB47E03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542" y="0"/>
            <a:ext cx="2153458" cy="215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3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972AC-8F33-4B55-AA46-E192DEE21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can be in a team?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6C04AB-ADB0-4447-8699-BC655270BD9F}"/>
              </a:ext>
            </a:extLst>
          </p:cNvPr>
          <p:cNvSpPr/>
          <p:nvPr/>
        </p:nvSpPr>
        <p:spPr>
          <a:xfrm>
            <a:off x="638850" y="2458647"/>
            <a:ext cx="2961314" cy="2357307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Minimum </a:t>
            </a:r>
          </a:p>
          <a:p>
            <a:pPr algn="ctr"/>
            <a:r>
              <a:rPr lang="en-GB" sz="3200" b="1" dirty="0"/>
              <a:t>1 Person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DB527CA-64B4-4DE4-B11E-95B9B3B916BA}"/>
              </a:ext>
            </a:extLst>
          </p:cNvPr>
          <p:cNvSpPr/>
          <p:nvPr/>
        </p:nvSpPr>
        <p:spPr>
          <a:xfrm>
            <a:off x="4422929" y="2402746"/>
            <a:ext cx="3183622" cy="235730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Maximum</a:t>
            </a:r>
          </a:p>
          <a:p>
            <a:pPr algn="ctr"/>
            <a:r>
              <a:rPr lang="en-GB" sz="3200" b="1" dirty="0"/>
              <a:t>12 People</a:t>
            </a:r>
          </a:p>
        </p:txBody>
      </p:sp>
      <p:pic>
        <p:nvPicPr>
          <p:cNvPr id="6154" name="Picture 10" descr="Arrow - Carlos Graphics Printing - 1">
            <a:extLst>
              <a:ext uri="{FF2B5EF4-FFF2-40B4-BE49-F238E27FC236}">
                <a16:creationId xmlns:a16="http://schemas.microsoft.com/office/drawing/2014/main" id="{F478B164-293C-45C0-98FA-AEEE415CA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039" y="3083309"/>
            <a:ext cx="1367056" cy="130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Group Thinking Png - Good Communication, Transparent Png - kindpng">
            <a:extLst>
              <a:ext uri="{FF2B5EF4-FFF2-40B4-BE49-F238E27FC236}">
                <a16:creationId xmlns:a16="http://schemas.microsoft.com/office/drawing/2014/main" id="{79800B27-C41B-489F-8C8F-AA2A7748E2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6" descr="communication styles clipart Communication Styles Interpersonal  communication clipart - Communication, Collaboration, transparent clip art">
            <a:extLst>
              <a:ext uri="{FF2B5EF4-FFF2-40B4-BE49-F238E27FC236}">
                <a16:creationId xmlns:a16="http://schemas.microsoft.com/office/drawing/2014/main" id="{E456BF81-1057-4C55-A335-115CEC4273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2" descr="Autonomous Team Structure: Ensuring Business Success - Lean Teams USA  Continuous Improvement">
            <a:extLst>
              <a:ext uri="{FF2B5EF4-FFF2-40B4-BE49-F238E27FC236}">
                <a16:creationId xmlns:a16="http://schemas.microsoft.com/office/drawing/2014/main" id="{8BABBA95-0530-45D6-9B5B-AE9674142F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" name="Picture 6" descr="The Jesse C. Carson High School Blog: Our Team!">
            <a:extLst>
              <a:ext uri="{FF2B5EF4-FFF2-40B4-BE49-F238E27FC236}">
                <a16:creationId xmlns:a16="http://schemas.microsoft.com/office/drawing/2014/main" id="{310ED28F-22A5-4A59-AD52-B5530D6C5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05" y="2370930"/>
            <a:ext cx="4040718" cy="303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C8C4727D-58D4-01F8-A312-5C0F77F551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542" y="0"/>
            <a:ext cx="2153458" cy="215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20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A51F8-91D2-4567-AFFB-8E0660C4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your team name?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DE3F776-1CC4-4C0D-AD4F-BDAAFCB1609D}"/>
              </a:ext>
            </a:extLst>
          </p:cNvPr>
          <p:cNvSpPr/>
          <p:nvPr/>
        </p:nvSpPr>
        <p:spPr>
          <a:xfrm>
            <a:off x="3402922" y="1771943"/>
            <a:ext cx="2353777" cy="173081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Roberto"/>
              </a:rPr>
              <a:t>Is it original?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E7378CF-6315-4AF9-B1DD-E09E7392EC24}"/>
              </a:ext>
            </a:extLst>
          </p:cNvPr>
          <p:cNvSpPr/>
          <p:nvPr/>
        </p:nvSpPr>
        <p:spPr>
          <a:xfrm>
            <a:off x="6912479" y="1558067"/>
            <a:ext cx="2324045" cy="173081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Roberto"/>
              </a:rPr>
              <a:t>Does it sound professional?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6D56D7-39D9-4CAC-A593-468376AED684}"/>
              </a:ext>
            </a:extLst>
          </p:cNvPr>
          <p:cNvSpPr txBox="1"/>
          <p:nvPr/>
        </p:nvSpPr>
        <p:spPr>
          <a:xfrm>
            <a:off x="4579811" y="3370133"/>
            <a:ext cx="356211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solidFill>
                  <a:schemeClr val="accent5"/>
                </a:solidFill>
              </a:rPr>
              <a:t>Step 2</a:t>
            </a:r>
          </a:p>
          <a:p>
            <a:pPr algn="ctr"/>
            <a:endParaRPr lang="en-GB" dirty="0">
              <a:solidFill>
                <a:schemeClr val="accent5"/>
              </a:solidFill>
            </a:endParaRPr>
          </a:p>
          <a:p>
            <a:pPr algn="ctr"/>
            <a:r>
              <a:rPr lang="en-GB" sz="2400" b="1" dirty="0">
                <a:solidFill>
                  <a:schemeClr val="accent5"/>
                </a:solidFill>
              </a:rPr>
              <a:t>Agree on a team name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C9123A-DB1C-4D7F-AB7C-1D82BCFD4CE2}"/>
              </a:ext>
            </a:extLst>
          </p:cNvPr>
          <p:cNvSpPr/>
          <p:nvPr/>
        </p:nvSpPr>
        <p:spPr>
          <a:xfrm>
            <a:off x="1058268" y="3256707"/>
            <a:ext cx="2353777" cy="173081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Roberto"/>
              </a:rPr>
              <a:t>Does it reflect your idea?</a:t>
            </a: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A9602123-FA41-A138-62E4-F9492FEEE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542" y="0"/>
            <a:ext cx="2153458" cy="215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43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2835F-C7AD-42BF-A9B1-2DD781094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Team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C88DF-F6B1-49E0-8C9A-50C1F78F37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855" y="2344489"/>
            <a:ext cx="5181600" cy="34668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accent5"/>
                </a:solidFill>
              </a:rPr>
              <a:t>What job roles do you need in your team?</a:t>
            </a:r>
          </a:p>
          <a:p>
            <a:pPr marL="0" indent="0">
              <a:buNone/>
            </a:pPr>
            <a:endParaRPr lang="en-GB" sz="32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GB" sz="32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GB" sz="32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chemeClr val="accent5"/>
                </a:solidFill>
              </a:rPr>
              <a:t>Think about each of your strengths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CE45764-AC83-45C9-98B1-3B13E97A8526}"/>
              </a:ext>
            </a:extLst>
          </p:cNvPr>
          <p:cNvSpPr/>
          <p:nvPr/>
        </p:nvSpPr>
        <p:spPr>
          <a:xfrm>
            <a:off x="5934877" y="-14953"/>
            <a:ext cx="2590800" cy="261178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500" dirty="0">
                <a:latin typeface="Roboto" panose="02000000000000000000" pitchFamily="2" charset="0"/>
                <a:ea typeface="Roboto" panose="02000000000000000000" pitchFamily="2" charset="0"/>
              </a:rPr>
              <a:t>Director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C8F41AB-629F-413E-B612-B54F8F4BEF7E}"/>
              </a:ext>
            </a:extLst>
          </p:cNvPr>
          <p:cNvSpPr/>
          <p:nvPr/>
        </p:nvSpPr>
        <p:spPr>
          <a:xfrm>
            <a:off x="8095034" y="599231"/>
            <a:ext cx="2590800" cy="2611785"/>
          </a:xfrm>
          <a:prstGeom prst="ellipse">
            <a:avLst/>
          </a:prstGeom>
          <a:solidFill>
            <a:srgbClr val="CC009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500" dirty="0">
                <a:latin typeface="Roboto" panose="02000000000000000000" pitchFamily="2" charset="0"/>
                <a:ea typeface="Roboto" panose="02000000000000000000" pitchFamily="2" charset="0"/>
              </a:rPr>
              <a:t>Finance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89E3CB-61CC-4160-A50C-57E46B5F0EE0}"/>
              </a:ext>
            </a:extLst>
          </p:cNvPr>
          <p:cNvSpPr/>
          <p:nvPr/>
        </p:nvSpPr>
        <p:spPr>
          <a:xfrm>
            <a:off x="9390434" y="2466029"/>
            <a:ext cx="2694970" cy="261178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3300" dirty="0">
                <a:latin typeface="Roboto" panose="02000000000000000000" pitchFamily="2" charset="0"/>
                <a:ea typeface="Roboto" panose="02000000000000000000" pitchFamily="2" charset="0"/>
              </a:rPr>
              <a:t>Marketing</a:t>
            </a:r>
          </a:p>
        </p:txBody>
      </p:sp>
      <p:pic>
        <p:nvPicPr>
          <p:cNvPr id="7172" name="Picture 4" descr="Teamwork stock illustration. Illustration of occupation - 32974485">
            <a:extLst>
              <a:ext uri="{FF2B5EF4-FFF2-40B4-BE49-F238E27FC236}">
                <a16:creationId xmlns:a16="http://schemas.microsoft.com/office/drawing/2014/main" id="{080B6BF9-6B71-4B40-B1B4-9504AA7DB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510" y="3211016"/>
            <a:ext cx="2067921" cy="155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EC7DD671-BC8A-C9E8-C126-3D7A5823B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542" y="0"/>
            <a:ext cx="2153458" cy="215345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9890E79-36A5-29F7-F3A7-8D19E67C885A}"/>
              </a:ext>
            </a:extLst>
          </p:cNvPr>
          <p:cNvSpPr/>
          <p:nvPr/>
        </p:nvSpPr>
        <p:spPr>
          <a:xfrm>
            <a:off x="7832807" y="3929088"/>
            <a:ext cx="2590800" cy="2611785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500" dirty="0">
                <a:latin typeface="Roboto" panose="02000000000000000000" pitchFamily="2" charset="0"/>
                <a:ea typeface="Roboto" panose="02000000000000000000" pitchFamily="2" charset="0"/>
              </a:rPr>
              <a:t>Community Engagement</a:t>
            </a:r>
          </a:p>
        </p:txBody>
      </p:sp>
    </p:spTree>
    <p:extLst>
      <p:ext uri="{BB962C8B-B14F-4D97-AF65-F5344CB8AC3E}">
        <p14:creationId xmlns:p14="http://schemas.microsoft.com/office/powerpoint/2010/main" val="904637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2F4298-6B3A-4DC7-A29E-8BB1890E1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9" y="365125"/>
            <a:ext cx="722283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Skills Builder – Teamwork</a:t>
            </a:r>
            <a:br>
              <a:rPr lang="en-GB" dirty="0"/>
            </a:br>
            <a:r>
              <a:rPr lang="en-GB" sz="3600" dirty="0">
                <a:solidFill>
                  <a:schemeClr val="accent1"/>
                </a:solidFill>
              </a:rPr>
              <a:t>Working well with others</a:t>
            </a:r>
            <a:br>
              <a:rPr lang="en-GB" sz="3600" dirty="0">
                <a:solidFill>
                  <a:schemeClr val="accent1"/>
                </a:solidFill>
              </a:rPr>
            </a:br>
            <a:endParaRPr lang="en-GB" sz="3600" dirty="0">
              <a:solidFill>
                <a:schemeClr val="accent1"/>
              </a:solidFill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D33EC654-0904-4C0A-BBC0-585C7CDEDE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89" y="2710711"/>
            <a:ext cx="4314228" cy="242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D1CD9B-3FB1-46B8-A728-CE259DFE4DE5}"/>
              </a:ext>
            </a:extLst>
          </p:cNvPr>
          <p:cNvSpPr txBox="1"/>
          <p:nvPr/>
        </p:nvSpPr>
        <p:spPr>
          <a:xfrm>
            <a:off x="5189704" y="2085761"/>
            <a:ext cx="5866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I work well with others by taking responsibility for completing my tasks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6953D0-AEAB-4B46-B94A-DBDDDADF760C}"/>
              </a:ext>
            </a:extLst>
          </p:cNvPr>
          <p:cNvSpPr txBox="1"/>
          <p:nvPr/>
        </p:nvSpPr>
        <p:spPr>
          <a:xfrm>
            <a:off x="5075896" y="4144053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Part 1 - What it means to take responsibility</a:t>
            </a:r>
            <a:endParaRPr lang="en-GB" dirty="0"/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1EED81-FEC3-47FC-8A7C-98BB8ECCC1FB}"/>
              </a:ext>
            </a:extLst>
          </p:cNvPr>
          <p:cNvSpPr txBox="1"/>
          <p:nvPr/>
        </p:nvSpPr>
        <p:spPr>
          <a:xfrm>
            <a:off x="5075896" y="4907463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Part 2 - When taking responsibility works well</a:t>
            </a:r>
            <a:endParaRPr lang="en-GB" dirty="0"/>
          </a:p>
          <a:p>
            <a:endParaRPr lang="en-GB" dirty="0"/>
          </a:p>
        </p:txBody>
      </p:sp>
      <p:pic>
        <p:nvPicPr>
          <p:cNvPr id="2" name="Picture 1" descr="Icon&#10;&#10;Description automatically generated with medium confidence">
            <a:extLst>
              <a:ext uri="{FF2B5EF4-FFF2-40B4-BE49-F238E27FC236}">
                <a16:creationId xmlns:a16="http://schemas.microsoft.com/office/drawing/2014/main" id="{352F8426-BC92-0355-7188-01B46FDE1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542" y="0"/>
            <a:ext cx="2153458" cy="215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38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5FE54-B79D-4259-A88C-9FE01D51D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will you work together?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D94F8-50BA-42E0-A91A-FF487FCE7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570862"/>
            <a:ext cx="5181600" cy="2442820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Communication</a:t>
            </a:r>
          </a:p>
          <a:p>
            <a:r>
              <a:rPr lang="en-GB" sz="3200" dirty="0">
                <a:solidFill>
                  <a:schemeClr val="accent1"/>
                </a:solidFill>
              </a:rPr>
              <a:t>Ground rules</a:t>
            </a:r>
          </a:p>
          <a:p>
            <a:r>
              <a:rPr lang="en-GB" sz="3200" dirty="0">
                <a:solidFill>
                  <a:schemeClr val="accent1"/>
                </a:solidFill>
              </a:rPr>
              <a:t>Values</a:t>
            </a:r>
          </a:p>
          <a:p>
            <a:r>
              <a:rPr lang="en-GB" sz="3200" dirty="0">
                <a:solidFill>
                  <a:schemeClr val="accent1"/>
                </a:solidFill>
              </a:rPr>
              <a:t>Taking responsibility</a:t>
            </a:r>
          </a:p>
          <a:p>
            <a:r>
              <a:rPr lang="en-GB" sz="3200" dirty="0">
                <a:solidFill>
                  <a:schemeClr val="accent1"/>
                </a:solidFill>
              </a:rPr>
              <a:t>Supporting each other</a:t>
            </a:r>
          </a:p>
        </p:txBody>
      </p:sp>
      <p:pic>
        <p:nvPicPr>
          <p:cNvPr id="4112" name="Picture 16" descr="checklist 3d - Pesquisa Google | Powerpoint animation, Sculpture lessons,  Powerpoint design templates">
            <a:extLst>
              <a:ext uri="{FF2B5EF4-FFF2-40B4-BE49-F238E27FC236}">
                <a16:creationId xmlns:a16="http://schemas.microsoft.com/office/drawing/2014/main" id="{3E35B0F2-E390-43DD-944C-618DB8462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011" y="1812022"/>
            <a:ext cx="2655494" cy="351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03B682FA-AF06-BDFA-1F4C-E54AB0F1F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542" y="0"/>
            <a:ext cx="2153458" cy="215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07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B96AF-03E1-4D4F-87E3-B3F8B76C3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6206247" cy="1866798"/>
          </a:xfrm>
        </p:spPr>
        <p:txBody>
          <a:bodyPr/>
          <a:lstStyle/>
          <a:p>
            <a:pPr algn="ctr"/>
            <a:r>
              <a:rPr lang="en-GB" dirty="0"/>
              <a:t>Taking responsibility </a:t>
            </a:r>
            <a:r>
              <a:rPr lang="en-GB" sz="3200" dirty="0">
                <a:solidFill>
                  <a:schemeClr val="accent5"/>
                </a:solidFill>
              </a:rPr>
              <a:t>Things to consider 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C17458-122F-4E07-A745-4CFE36631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0392" y="2231922"/>
            <a:ext cx="7328170" cy="33614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accent1"/>
                </a:solidFill>
              </a:rPr>
              <a:t>What does it mean to take responsibility?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accent1"/>
                </a:solidFill>
              </a:rPr>
              <a:t>Why is it important to take responsibility?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accent1"/>
                </a:solidFill>
              </a:rPr>
              <a:t>How do I take responsibility?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accent1"/>
                </a:solidFill>
              </a:rPr>
              <a:t>When have I taken responsibility before?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accent1"/>
                </a:solidFill>
              </a:rPr>
              <a:t>How did it go?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4" name="Picture 6" descr="Covid remains &amp;amp; here comes a new month! | TSE Staffing">
            <a:extLst>
              <a:ext uri="{FF2B5EF4-FFF2-40B4-BE49-F238E27FC236}">
                <a16:creationId xmlns:a16="http://schemas.microsoft.com/office/drawing/2014/main" id="{F64C9E3F-ED27-4526-ADBF-DDD70399D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17" y="2318021"/>
            <a:ext cx="425767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rchive: Critical Thinking Teamwork | Writhlington Critical Thinkers">
            <a:extLst>
              <a:ext uri="{FF2B5EF4-FFF2-40B4-BE49-F238E27FC236}">
                <a16:creationId xmlns:a16="http://schemas.microsoft.com/office/drawing/2014/main" id="{37544F6C-4958-498F-B5D5-17D78B374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126" y="4319834"/>
            <a:ext cx="1351436" cy="110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C123F1FB-F078-9E03-1AB9-D56521CAE4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542" y="0"/>
            <a:ext cx="2153458" cy="215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5200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BiG Community Challenge">
      <a:dk1>
        <a:sysClr val="windowText" lastClr="000000"/>
      </a:dk1>
      <a:lt1>
        <a:sysClr val="window" lastClr="FFFFFF"/>
      </a:lt1>
      <a:dk2>
        <a:srgbClr val="00568D"/>
      </a:dk2>
      <a:lt2>
        <a:srgbClr val="F2F2F2"/>
      </a:lt2>
      <a:accent1>
        <a:srgbClr val="E62C7F"/>
      </a:accent1>
      <a:accent2>
        <a:srgbClr val="00A19C"/>
      </a:accent2>
      <a:accent3>
        <a:srgbClr val="F29100"/>
      </a:accent3>
      <a:accent4>
        <a:srgbClr val="E73363"/>
      </a:accent4>
      <a:accent5>
        <a:srgbClr val="006EB6"/>
      </a:accent5>
      <a:accent6>
        <a:srgbClr val="00568D"/>
      </a:accent6>
      <a:hlink>
        <a:srgbClr val="00A19C"/>
      </a:hlink>
      <a:folHlink>
        <a:srgbClr val="00827F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1 - BiG Community Challenge Slides.potx" id="{84811C01-11A1-4C50-9E0F-3B93923EE1C7}" vid="{E05DBB1C-7EE8-4FAC-8D1A-7AE906685332}"/>
    </a:ext>
  </a:extLst>
</a:theme>
</file>

<file path=ppt/theme/theme2.xml><?xml version="1.0" encoding="utf-8"?>
<a:theme xmlns:a="http://schemas.openxmlformats.org/drawingml/2006/main" name="BC Logo">
  <a:themeElements>
    <a:clrScheme name="BiG Community Challenge">
      <a:dk1>
        <a:sysClr val="windowText" lastClr="000000"/>
      </a:dk1>
      <a:lt1>
        <a:sysClr val="window" lastClr="FFFFFF"/>
      </a:lt1>
      <a:dk2>
        <a:srgbClr val="00568D"/>
      </a:dk2>
      <a:lt2>
        <a:srgbClr val="F2F2F2"/>
      </a:lt2>
      <a:accent1>
        <a:srgbClr val="E62C7F"/>
      </a:accent1>
      <a:accent2>
        <a:srgbClr val="00A19C"/>
      </a:accent2>
      <a:accent3>
        <a:srgbClr val="F29100"/>
      </a:accent3>
      <a:accent4>
        <a:srgbClr val="E73363"/>
      </a:accent4>
      <a:accent5>
        <a:srgbClr val="006EB6"/>
      </a:accent5>
      <a:accent6>
        <a:srgbClr val="00568D"/>
      </a:accent6>
      <a:hlink>
        <a:srgbClr val="00A19C"/>
      </a:hlink>
      <a:folHlink>
        <a:srgbClr val="00827F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1 - BiG Community Challenge Slides.potx" id="{84811C01-11A1-4C50-9E0F-3B93923EE1C7}" vid="{75A65D20-3E39-44AA-A658-BBDBB6DB97BD}"/>
    </a:ext>
  </a:extLst>
</a:theme>
</file>

<file path=ppt/theme/theme3.xml><?xml version="1.0" encoding="utf-8"?>
<a:theme xmlns:a="http://schemas.openxmlformats.org/drawingml/2006/main" name="All Logos">
  <a:themeElements>
    <a:clrScheme name="BiG Community Challenge">
      <a:dk1>
        <a:sysClr val="windowText" lastClr="000000"/>
      </a:dk1>
      <a:lt1>
        <a:sysClr val="window" lastClr="FFFFFF"/>
      </a:lt1>
      <a:dk2>
        <a:srgbClr val="00568D"/>
      </a:dk2>
      <a:lt2>
        <a:srgbClr val="F2F2F2"/>
      </a:lt2>
      <a:accent1>
        <a:srgbClr val="E62C7F"/>
      </a:accent1>
      <a:accent2>
        <a:srgbClr val="00A19C"/>
      </a:accent2>
      <a:accent3>
        <a:srgbClr val="F29100"/>
      </a:accent3>
      <a:accent4>
        <a:srgbClr val="E73363"/>
      </a:accent4>
      <a:accent5>
        <a:srgbClr val="006EB6"/>
      </a:accent5>
      <a:accent6>
        <a:srgbClr val="00568D"/>
      </a:accent6>
      <a:hlink>
        <a:srgbClr val="00A19C"/>
      </a:hlink>
      <a:folHlink>
        <a:srgbClr val="00827F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1 - BiG Community Challenge Slides.potx" id="{84811C01-11A1-4C50-9E0F-3B93923EE1C7}" vid="{C109AFE5-9FC8-4820-AFDD-503EFB08531C}"/>
    </a:ext>
  </a:extLst>
</a:theme>
</file>

<file path=ppt/theme/theme4.xml><?xml version="1.0" encoding="utf-8"?>
<a:theme xmlns:a="http://schemas.openxmlformats.org/drawingml/2006/main" name="Major Logos">
  <a:themeElements>
    <a:clrScheme name="BiG Community Challenge">
      <a:dk1>
        <a:sysClr val="windowText" lastClr="000000"/>
      </a:dk1>
      <a:lt1>
        <a:sysClr val="window" lastClr="FFFFFF"/>
      </a:lt1>
      <a:dk2>
        <a:srgbClr val="00568D"/>
      </a:dk2>
      <a:lt2>
        <a:srgbClr val="F2F2F2"/>
      </a:lt2>
      <a:accent1>
        <a:srgbClr val="E62C7F"/>
      </a:accent1>
      <a:accent2>
        <a:srgbClr val="00A19C"/>
      </a:accent2>
      <a:accent3>
        <a:srgbClr val="F29100"/>
      </a:accent3>
      <a:accent4>
        <a:srgbClr val="E73363"/>
      </a:accent4>
      <a:accent5>
        <a:srgbClr val="006EB6"/>
      </a:accent5>
      <a:accent6>
        <a:srgbClr val="00568D"/>
      </a:accent6>
      <a:hlink>
        <a:srgbClr val="00A19C"/>
      </a:hlink>
      <a:folHlink>
        <a:srgbClr val="00827F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1 - BiG Community Challenge Slides.potx" id="{84811C01-11A1-4C50-9E0F-3B93923EE1C7}" vid="{FB8DFBB2-5DA9-4B1A-87DD-44016D45B9ED}"/>
    </a:ext>
  </a:extLst>
</a:theme>
</file>

<file path=ppt/theme/theme5.xml><?xml version="1.0" encoding="utf-8"?>
<a:theme xmlns:a="http://schemas.openxmlformats.org/drawingml/2006/main" name="No Logos">
  <a:themeElements>
    <a:clrScheme name="BiG Community Challenge">
      <a:dk1>
        <a:sysClr val="windowText" lastClr="000000"/>
      </a:dk1>
      <a:lt1>
        <a:sysClr val="window" lastClr="FFFFFF"/>
      </a:lt1>
      <a:dk2>
        <a:srgbClr val="00568D"/>
      </a:dk2>
      <a:lt2>
        <a:srgbClr val="F2F2F2"/>
      </a:lt2>
      <a:accent1>
        <a:srgbClr val="E62C7F"/>
      </a:accent1>
      <a:accent2>
        <a:srgbClr val="00A19C"/>
      </a:accent2>
      <a:accent3>
        <a:srgbClr val="F29100"/>
      </a:accent3>
      <a:accent4>
        <a:srgbClr val="E73363"/>
      </a:accent4>
      <a:accent5>
        <a:srgbClr val="006EB6"/>
      </a:accent5>
      <a:accent6>
        <a:srgbClr val="00568D"/>
      </a:accent6>
      <a:hlink>
        <a:srgbClr val="00A19C"/>
      </a:hlink>
      <a:folHlink>
        <a:srgbClr val="00827F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1 - BiG Community Challenge Slides.potx" id="{84811C01-11A1-4C50-9E0F-3B93923EE1C7}" vid="{2817A01A-9699-4D84-A4F0-5FF02F5C1CD3}"/>
    </a:ext>
  </a:extLst>
</a:theme>
</file>

<file path=ppt/theme/theme6.xml><?xml version="1.0" encoding="utf-8"?>
<a:theme xmlns:a="http://schemas.openxmlformats.org/drawingml/2006/main" name="No Logos Fade City">
  <a:themeElements>
    <a:clrScheme name="BiG Community Challenge">
      <a:dk1>
        <a:sysClr val="windowText" lastClr="000000"/>
      </a:dk1>
      <a:lt1>
        <a:sysClr val="window" lastClr="FFFFFF"/>
      </a:lt1>
      <a:dk2>
        <a:srgbClr val="00568D"/>
      </a:dk2>
      <a:lt2>
        <a:srgbClr val="F2F2F2"/>
      </a:lt2>
      <a:accent1>
        <a:srgbClr val="E62C7F"/>
      </a:accent1>
      <a:accent2>
        <a:srgbClr val="00A19C"/>
      </a:accent2>
      <a:accent3>
        <a:srgbClr val="F29100"/>
      </a:accent3>
      <a:accent4>
        <a:srgbClr val="E73363"/>
      </a:accent4>
      <a:accent5>
        <a:srgbClr val="006EB6"/>
      </a:accent5>
      <a:accent6>
        <a:srgbClr val="00568D"/>
      </a:accent6>
      <a:hlink>
        <a:srgbClr val="00A19C"/>
      </a:hlink>
      <a:folHlink>
        <a:srgbClr val="00827F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1 - BiG Community Challenge Slides.potx" id="{84811C01-11A1-4C50-9E0F-3B93923EE1C7}" vid="{6DF2359D-AEF3-4F5C-88D6-674A5BF92EA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2315FF91480F41BB382630AFAFE163" ma:contentTypeVersion="17" ma:contentTypeDescription="Create a new document." ma:contentTypeScope="" ma:versionID="9cfac1401d4ee9c4b79011296ed9630a">
  <xsd:schema xmlns:xsd="http://www.w3.org/2001/XMLSchema" xmlns:xs="http://www.w3.org/2001/XMLSchema" xmlns:p="http://schemas.microsoft.com/office/2006/metadata/properties" xmlns:ns2="17dd376a-7703-4d16-8034-213cffa61642" xmlns:ns3="7ee85a2a-d933-4483-8446-7f50a3662221" targetNamespace="http://schemas.microsoft.com/office/2006/metadata/properties" ma:root="true" ma:fieldsID="50fbad787fc9e16995c65456a57b992b" ns2:_="" ns3:_="">
    <xsd:import namespace="17dd376a-7703-4d16-8034-213cffa61642"/>
    <xsd:import namespace="7ee85a2a-d933-4483-8446-7f50a36622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dd376a-7703-4d16-8034-213cffa616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4514f55-2398-460d-b1d9-0db7fd9bad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e85a2a-d933-4483-8446-7f50a3662221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e015ee8-dc21-4973-815c-26479bba58d5}" ma:internalName="TaxCatchAll" ma:showField="CatchAllData" ma:web="7ee85a2a-d933-4483-8446-7f50a36622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e85a2a-d933-4483-8446-7f50a3662221" xsi:nil="true"/>
    <lcf76f155ced4ddcb4097134ff3c332f xmlns="17dd376a-7703-4d16-8034-213cffa6164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8E1EF1-3FFD-48A1-B4BB-524C55D897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C129C4-E20F-4B68-9D2E-FB53507DB5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dd376a-7703-4d16-8034-213cffa61642"/>
    <ds:schemaRef ds:uri="7ee85a2a-d933-4483-8446-7f50a36622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B17530-B11A-4A90-BEE6-A78C706E163C}">
  <ds:schemaRefs>
    <ds:schemaRef ds:uri="http://schemas.microsoft.com/office/2006/metadata/properties"/>
    <ds:schemaRef ds:uri="http://schemas.microsoft.com/office/infopath/2007/PartnerControls"/>
    <ds:schemaRef ds:uri="7ee85a2a-d933-4483-8446-7f50a3662221"/>
    <ds:schemaRef ds:uri="17dd376a-7703-4d16-8034-213cffa6164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2201 - BiG Community Challenge Slides</Template>
  <TotalTime>351</TotalTime>
  <Words>318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 Bold</vt:lpstr>
      <vt:lpstr>Roberto</vt:lpstr>
      <vt:lpstr>Roboto</vt:lpstr>
      <vt:lpstr>Title Slides</vt:lpstr>
      <vt:lpstr>BC Logo</vt:lpstr>
      <vt:lpstr>All Logos</vt:lpstr>
      <vt:lpstr>Major Logos</vt:lpstr>
      <vt:lpstr>No Logos</vt:lpstr>
      <vt:lpstr>No Logos Fade City</vt:lpstr>
      <vt:lpstr>Step 1: Get your team together</vt:lpstr>
      <vt:lpstr>What is teamwork? </vt:lpstr>
      <vt:lpstr>Building your team</vt:lpstr>
      <vt:lpstr>Who can be in a team?</vt:lpstr>
      <vt:lpstr>What’s your team name?</vt:lpstr>
      <vt:lpstr>Team Roles</vt:lpstr>
      <vt:lpstr>Skills Builder – Teamwork Working well with others </vt:lpstr>
      <vt:lpstr>How will you work together?</vt:lpstr>
      <vt:lpstr>Taking responsibility Things to consider    </vt:lpstr>
      <vt:lpstr>Skills Builder – Teamwork Working well with others </vt:lpstr>
      <vt:lpstr>Supporting each other Things to consider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your team together!</dc:title>
  <dc:creator>Fiona Fletcher</dc:creator>
  <cp:lastModifiedBy>Charlotte Bjorck</cp:lastModifiedBy>
  <cp:revision>6</cp:revision>
  <dcterms:created xsi:type="dcterms:W3CDTF">2022-01-13T09:39:19Z</dcterms:created>
  <dcterms:modified xsi:type="dcterms:W3CDTF">2024-01-29T13:12:55Z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588358-c3f1-4695-a290-e2f70d15689d_Enabled">
    <vt:lpwstr>true</vt:lpwstr>
  </property>
  <property fmtid="{D5CDD505-2E9C-101B-9397-08002B2CF9AE}" pid="3" name="MSIP_Label_c8588358-c3f1-4695-a290-e2f70d15689d_SetDate">
    <vt:lpwstr>2022-01-13T10:15:42Z</vt:lpwstr>
  </property>
  <property fmtid="{D5CDD505-2E9C-101B-9397-08002B2CF9AE}" pid="4" name="MSIP_Label_c8588358-c3f1-4695-a290-e2f70d15689d_Method">
    <vt:lpwstr>Privileged</vt:lpwstr>
  </property>
  <property fmtid="{D5CDD505-2E9C-101B-9397-08002B2CF9AE}" pid="5" name="MSIP_Label_c8588358-c3f1-4695-a290-e2f70d15689d_Name">
    <vt:lpwstr>Official – General</vt:lpwstr>
  </property>
  <property fmtid="{D5CDD505-2E9C-101B-9397-08002B2CF9AE}" pid="6" name="MSIP_Label_c8588358-c3f1-4695-a290-e2f70d15689d_SiteId">
    <vt:lpwstr>a1ba59b9-7204-48d8-a360-7770245ad4a9</vt:lpwstr>
  </property>
  <property fmtid="{D5CDD505-2E9C-101B-9397-08002B2CF9AE}" pid="7" name="MSIP_Label_c8588358-c3f1-4695-a290-e2f70d15689d_ActionId">
    <vt:lpwstr>d2f2360e-b00b-4aea-a2a1-b76ad4528629</vt:lpwstr>
  </property>
  <property fmtid="{D5CDD505-2E9C-101B-9397-08002B2CF9AE}" pid="8" name="MSIP_Label_c8588358-c3f1-4695-a290-e2f70d15689d_ContentBits">
    <vt:lpwstr>0</vt:lpwstr>
  </property>
  <property fmtid="{D5CDD505-2E9C-101B-9397-08002B2CF9AE}" pid="9" name="ContentTypeId">
    <vt:lpwstr>0x010100642315FF91480F41BB382630AFAFE163</vt:lpwstr>
  </property>
  <property fmtid="{D5CDD505-2E9C-101B-9397-08002B2CF9AE}" pid="10" name="Order">
    <vt:r8>941600</vt:r8>
  </property>
  <property fmtid="{D5CDD505-2E9C-101B-9397-08002B2CF9AE}" pid="11" name="MediaServiceImageTags">
    <vt:lpwstr/>
  </property>
</Properties>
</file>