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708" r:id="rId4"/>
    <p:sldMasterId id="2147483696" r:id="rId5"/>
    <p:sldMasterId id="2147483684" r:id="rId6"/>
  </p:sldMasterIdLst>
  <p:sldIdLst>
    <p:sldId id="256" r:id="rId7"/>
    <p:sldId id="258" r:id="rId8"/>
    <p:sldId id="275" r:id="rId9"/>
    <p:sldId id="274" r:id="rId10"/>
    <p:sldId id="272" r:id="rId11"/>
    <p:sldId id="271" r:id="rId12"/>
    <p:sldId id="257" r:id="rId13"/>
    <p:sldId id="273" r:id="rId14"/>
    <p:sldId id="259" r:id="rId15"/>
    <p:sldId id="260" r:id="rId16"/>
    <p:sldId id="261" r:id="rId17"/>
    <p:sldId id="262" r:id="rId18"/>
    <p:sldId id="263" r:id="rId19"/>
    <p:sldId id="264" r:id="rId20"/>
    <p:sldId id="265" r:id="rId21"/>
    <p:sldId id="266" r:id="rId22"/>
    <p:sldId id="268" r:id="rId23"/>
    <p:sldId id="269" r:id="rId24"/>
    <p:sldId id="276" r:id="rId25"/>
    <p:sldId id="27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86384" autoAdjust="0"/>
  </p:normalViewPr>
  <p:slideViewPr>
    <p:cSldViewPr snapToGrid="0">
      <p:cViewPr varScale="1">
        <p:scale>
          <a:sx n="101" d="100"/>
          <a:sy n="101" d="100"/>
        </p:scale>
        <p:origin x="702"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1.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G Logo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02EE419-CFF3-45EB-9B4E-B9AE62148E9B}"/>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5" name="Footer Placeholder 4">
            <a:extLst>
              <a:ext uri="{FF2B5EF4-FFF2-40B4-BE49-F238E27FC236}">
                <a16:creationId xmlns:a16="http://schemas.microsoft.com/office/drawing/2014/main" id="{1B5F360E-F434-475E-A9EF-A6A41E06B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D548E-0B20-4EAC-93A5-F3692088A113}"/>
              </a:ext>
            </a:extLst>
          </p:cNvPr>
          <p:cNvSpPr>
            <a:spLocks noGrp="1"/>
          </p:cNvSpPr>
          <p:nvPr>
            <p:ph type="sldNum" sz="quarter" idx="12"/>
          </p:nvPr>
        </p:nvSpPr>
        <p:spPr/>
        <p:txBody>
          <a:bodyPr/>
          <a:lstStyle/>
          <a:p>
            <a:fld id="{7B0A0FBE-C3A7-4413-BD78-EED5C08BD17E}" type="slidenum">
              <a:rPr lang="en-GB" smtClean="0"/>
              <a:t>‹#›</a:t>
            </a:fld>
            <a:endParaRPr lang="en-GB"/>
          </a:p>
        </p:txBody>
      </p:sp>
      <p:pic>
        <p:nvPicPr>
          <p:cNvPr id="2" name="Picture 1" descr="Sheffield City Council">
            <a:extLst>
              <a:ext uri="{FF2B5EF4-FFF2-40B4-BE49-F238E27FC236}">
                <a16:creationId xmlns:a16="http://schemas.microsoft.com/office/drawing/2014/main" id="{CAD8C59E-D750-F031-8DFC-E40F44B217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25978" y="2277885"/>
            <a:ext cx="1271102" cy="997723"/>
          </a:xfrm>
          <a:prstGeom prst="rect">
            <a:avLst/>
          </a:prstGeom>
        </p:spPr>
      </p:pic>
      <p:pic>
        <p:nvPicPr>
          <p:cNvPr id="3" name="Picture 2" descr="BiG Challenge">
            <a:extLst>
              <a:ext uri="{FF2B5EF4-FFF2-40B4-BE49-F238E27FC236}">
                <a16:creationId xmlns:a16="http://schemas.microsoft.com/office/drawing/2014/main" id="{88C9C231-1688-DE09-5384-1F2DA6F6E1F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757615" y="531426"/>
            <a:ext cx="6676769" cy="4782786"/>
          </a:xfrm>
          <a:prstGeom prst="rect">
            <a:avLst/>
          </a:prstGeom>
        </p:spPr>
      </p:pic>
      <p:pic>
        <p:nvPicPr>
          <p:cNvPr id="7" name="Picture 3" descr="See It Be It in Sheffield">
            <a:extLst>
              <a:ext uri="{FF2B5EF4-FFF2-40B4-BE49-F238E27FC236}">
                <a16:creationId xmlns:a16="http://schemas.microsoft.com/office/drawing/2014/main" id="{416F1C4F-583F-064E-227E-6E0AAE596F4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15835" y="2323421"/>
            <a:ext cx="2333345" cy="874217"/>
          </a:xfrm>
          <a:prstGeom prst="rect">
            <a:avLst/>
          </a:prstGeom>
        </p:spPr>
      </p:pic>
    </p:spTree>
    <p:extLst>
      <p:ext uri="{BB962C8B-B14F-4D97-AF65-F5344CB8AC3E}">
        <p14:creationId xmlns:p14="http://schemas.microsoft.com/office/powerpoint/2010/main" val="2072214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5E9A-0D76-40F1-A125-78F3269C2882}"/>
              </a:ext>
            </a:extLst>
          </p:cNvPr>
          <p:cNvSpPr>
            <a:spLocks noGrp="1"/>
          </p:cNvSpPr>
          <p:nvPr>
            <p:ph type="title"/>
          </p:nvPr>
        </p:nvSpPr>
        <p:spPr>
          <a:xfrm>
            <a:off x="2574235" y="365125"/>
            <a:ext cx="9196232" cy="1325563"/>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9FE714-6489-4A3C-9C15-9928A5622394}"/>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4" name="Footer Placeholder 3">
            <a:extLst>
              <a:ext uri="{FF2B5EF4-FFF2-40B4-BE49-F238E27FC236}">
                <a16:creationId xmlns:a16="http://schemas.microsoft.com/office/drawing/2014/main" id="{D6348D51-0BE0-4DF0-A60A-2C1CD85021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169659-BB21-4E5E-B237-6AD9736416D7}"/>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4987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3E7BE-BF2F-4F5D-88C7-9CFA9AD8FF04}"/>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3" name="Footer Placeholder 2">
            <a:extLst>
              <a:ext uri="{FF2B5EF4-FFF2-40B4-BE49-F238E27FC236}">
                <a16:creationId xmlns:a16="http://schemas.microsoft.com/office/drawing/2014/main" id="{183D4D3D-514F-4FA3-A9CB-AB1B3894FC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078C10-BF8A-4188-980D-F46825F8156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342568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CE72-2904-4C59-B0F7-9F1B0B448742}"/>
              </a:ext>
            </a:extLst>
          </p:cNvPr>
          <p:cNvSpPr>
            <a:spLocks noGrp="1"/>
          </p:cNvSpPr>
          <p:nvPr>
            <p:ph type="title"/>
          </p:nvPr>
        </p:nvSpPr>
        <p:spPr>
          <a:xfrm>
            <a:off x="2731965" y="457201"/>
            <a:ext cx="2447566" cy="1600200"/>
          </a:xfrm>
        </p:spPr>
        <p:txBody>
          <a:bodyPr anchor="b"/>
          <a:lstStyle>
            <a:lvl1pPr>
              <a:defRPr sz="32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A534124-F688-4B86-8198-D2351C77260D}"/>
              </a:ext>
            </a:extLst>
          </p:cNvPr>
          <p:cNvSpPr>
            <a:spLocks noGrp="1"/>
          </p:cNvSpPr>
          <p:nvPr>
            <p:ph idx="1"/>
          </p:nvPr>
        </p:nvSpPr>
        <p:spPr>
          <a:xfrm>
            <a:off x="5645426" y="457201"/>
            <a:ext cx="5709962"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A6507F-208A-41CF-8ABF-0543C6E54C07}"/>
              </a:ext>
            </a:extLst>
          </p:cNvPr>
          <p:cNvSpPr>
            <a:spLocks noGrp="1"/>
          </p:cNvSpPr>
          <p:nvPr>
            <p:ph type="body" sz="half" idx="2"/>
          </p:nvPr>
        </p:nvSpPr>
        <p:spPr>
          <a:xfrm>
            <a:off x="839788" y="2206488"/>
            <a:ext cx="4339743" cy="3662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FE2FA-F644-4A45-B051-114B729F8131}"/>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6" name="Footer Placeholder 5">
            <a:extLst>
              <a:ext uri="{FF2B5EF4-FFF2-40B4-BE49-F238E27FC236}">
                <a16:creationId xmlns:a16="http://schemas.microsoft.com/office/drawing/2014/main" id="{57FCF700-A4DE-42AB-89C6-F1394AD8B4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A2EFE1-5438-402A-85FF-9054968F4CEF}"/>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401935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0475-EDDB-4155-A8A2-8ADA21C6C4CC}"/>
              </a:ext>
            </a:extLst>
          </p:cNvPr>
          <p:cNvSpPr>
            <a:spLocks noGrp="1"/>
          </p:cNvSpPr>
          <p:nvPr>
            <p:ph type="title"/>
          </p:nvPr>
        </p:nvSpPr>
        <p:spPr>
          <a:xfrm>
            <a:off x="2609076" y="457200"/>
            <a:ext cx="2490941"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380517-80B4-4A17-BC18-7F007EE691B9}"/>
              </a:ext>
            </a:extLst>
          </p:cNvPr>
          <p:cNvSpPr>
            <a:spLocks noGrp="1"/>
          </p:cNvSpPr>
          <p:nvPr>
            <p:ph type="pic" idx="1"/>
          </p:nvPr>
        </p:nvSpPr>
        <p:spPr>
          <a:xfrm>
            <a:off x="5456582" y="457201"/>
            <a:ext cx="5898805"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D5BEEB-C334-49E2-8686-E7D21C7B250E}"/>
              </a:ext>
            </a:extLst>
          </p:cNvPr>
          <p:cNvSpPr>
            <a:spLocks noGrp="1"/>
          </p:cNvSpPr>
          <p:nvPr>
            <p:ph type="body" sz="half" idx="2"/>
          </p:nvPr>
        </p:nvSpPr>
        <p:spPr>
          <a:xfrm>
            <a:off x="836614" y="2369574"/>
            <a:ext cx="4263404" cy="34994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73188-3C9A-4C47-AC17-E684BBFFB712}"/>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6" name="Footer Placeholder 5">
            <a:extLst>
              <a:ext uri="{FF2B5EF4-FFF2-40B4-BE49-F238E27FC236}">
                <a16:creationId xmlns:a16="http://schemas.microsoft.com/office/drawing/2014/main" id="{192BCEEF-F7F0-4221-9E67-01E7BA6473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6DC04F-1D9F-4F6C-8F7F-4CAAE31489E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076584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54D4-D96D-4E49-B559-2F0E58A5ED3B}"/>
              </a:ext>
            </a:extLst>
          </p:cNvPr>
          <p:cNvSpPr>
            <a:spLocks noGrp="1"/>
          </p:cNvSpPr>
          <p:nvPr>
            <p:ph type="title"/>
          </p:nvPr>
        </p:nvSpPr>
        <p:spPr>
          <a:xfrm>
            <a:off x="2574235" y="365125"/>
            <a:ext cx="9196232" cy="1325563"/>
          </a:xfr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A9F117-B5DA-45FE-8768-D1CF8E33956C}"/>
              </a:ext>
            </a:extLst>
          </p:cNvPr>
          <p:cNvSpPr>
            <a:spLocks noGrp="1"/>
          </p:cNvSpPr>
          <p:nvPr>
            <p:ph type="body" orient="vert" idx="1"/>
          </p:nvPr>
        </p:nvSpPr>
        <p:spPr>
          <a:xfrm>
            <a:off x="2574235" y="1825625"/>
            <a:ext cx="9196232" cy="40693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52D78-0989-4F28-B5B9-D34AD0E50B51}"/>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5" name="Footer Placeholder 4">
            <a:extLst>
              <a:ext uri="{FF2B5EF4-FFF2-40B4-BE49-F238E27FC236}">
                <a16:creationId xmlns:a16="http://schemas.microsoft.com/office/drawing/2014/main" id="{05D755C7-65FA-48A8-96AD-4E4E5CB637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1CB06A-FA60-47AA-9AE6-E0F976E879E0}"/>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774987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581F13-049A-4CEF-AC95-897A79F89E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8AC593-1A0C-44CA-ADC5-4D78E7658EDA}"/>
              </a:ext>
            </a:extLst>
          </p:cNvPr>
          <p:cNvSpPr>
            <a:spLocks noGrp="1"/>
          </p:cNvSpPr>
          <p:nvPr>
            <p:ph type="body" orient="vert" idx="1"/>
          </p:nvPr>
        </p:nvSpPr>
        <p:spPr>
          <a:xfrm>
            <a:off x="2584174" y="365125"/>
            <a:ext cx="598832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A88654-645E-473B-B5D2-DD651FCB4F34}"/>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5" name="Footer Placeholder 4">
            <a:extLst>
              <a:ext uri="{FF2B5EF4-FFF2-40B4-BE49-F238E27FC236}">
                <a16:creationId xmlns:a16="http://schemas.microsoft.com/office/drawing/2014/main" id="{FEEFD265-1F08-496E-B842-CDBAE45E70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394485-2865-4399-9ADA-2A0C47A17BB8}"/>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582288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726B-100F-46D5-BC7F-727A3B54ABE1}"/>
              </a:ext>
            </a:extLst>
          </p:cNvPr>
          <p:cNvSpPr>
            <a:spLocks noGrp="1"/>
          </p:cNvSpPr>
          <p:nvPr>
            <p:ph type="ctrTitle"/>
          </p:nvPr>
        </p:nvSpPr>
        <p:spPr>
          <a:xfrm>
            <a:off x="2517058" y="1122363"/>
            <a:ext cx="8150942"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7A072C-06B0-4568-86BE-1AF98A9DC0BE}"/>
              </a:ext>
            </a:extLst>
          </p:cNvPr>
          <p:cNvSpPr>
            <a:spLocks noGrp="1"/>
          </p:cNvSpPr>
          <p:nvPr>
            <p:ph type="subTitle" idx="1"/>
          </p:nvPr>
        </p:nvSpPr>
        <p:spPr>
          <a:xfrm>
            <a:off x="2517058" y="3602038"/>
            <a:ext cx="815094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2EE419-CFF3-45EB-9B4E-B9AE62148E9B}"/>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5" name="Footer Placeholder 4">
            <a:extLst>
              <a:ext uri="{FF2B5EF4-FFF2-40B4-BE49-F238E27FC236}">
                <a16:creationId xmlns:a16="http://schemas.microsoft.com/office/drawing/2014/main" id="{1B5F360E-F434-475E-A9EF-A6A41E06B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D548E-0B20-4EAC-93A5-F3692088A113}"/>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81300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1FBC-EE70-4180-884B-5B14E77C97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06FE82-DC2B-46BD-819E-B58188D17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F7EFA2-2682-4EE5-B656-4AA262DC53EF}"/>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5" name="Footer Placeholder 4">
            <a:extLst>
              <a:ext uri="{FF2B5EF4-FFF2-40B4-BE49-F238E27FC236}">
                <a16:creationId xmlns:a16="http://schemas.microsoft.com/office/drawing/2014/main" id="{C8EB8376-60AF-4582-8CF3-C4AB0746D5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98FCF-A20C-4BFD-84DB-A80878578F3B}"/>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611036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D03-D116-4FBE-A8D0-79DFBFD084BF}"/>
              </a:ext>
            </a:extLst>
          </p:cNvPr>
          <p:cNvSpPr>
            <a:spLocks noGrp="1"/>
          </p:cNvSpPr>
          <p:nvPr>
            <p:ph type="title"/>
          </p:nvPr>
        </p:nvSpPr>
        <p:spPr>
          <a:xfrm>
            <a:off x="2507226" y="717517"/>
            <a:ext cx="8840224"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A4E60F-561A-49FB-8038-AE8215FC4648}"/>
              </a:ext>
            </a:extLst>
          </p:cNvPr>
          <p:cNvSpPr>
            <a:spLocks noGrp="1"/>
          </p:cNvSpPr>
          <p:nvPr>
            <p:ph type="body" idx="1"/>
          </p:nvPr>
        </p:nvSpPr>
        <p:spPr>
          <a:xfrm>
            <a:off x="2507226" y="3597242"/>
            <a:ext cx="884022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C584F-5A9E-41C1-A3AD-1EE7B6592650}"/>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5" name="Footer Placeholder 4">
            <a:extLst>
              <a:ext uri="{FF2B5EF4-FFF2-40B4-BE49-F238E27FC236}">
                <a16:creationId xmlns:a16="http://schemas.microsoft.com/office/drawing/2014/main" id="{F451A130-B418-42A4-B1C8-E045CAE867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7972F0-C0AD-4667-9570-C831F85D0DEC}"/>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32158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5878-F3BB-484D-BA3E-B6C34955E2FA}"/>
              </a:ext>
            </a:extLst>
          </p:cNvPr>
          <p:cNvSpPr>
            <a:spLocks noGrp="1"/>
          </p:cNvSpPr>
          <p:nvPr>
            <p:ph type="title"/>
          </p:nvPr>
        </p:nvSpPr>
        <p:spPr>
          <a:xfrm>
            <a:off x="2500008" y="365125"/>
            <a:ext cx="9270459" cy="186679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744AB0-BD65-48B8-ABE9-23BC65E931D2}"/>
              </a:ext>
            </a:extLst>
          </p:cNvPr>
          <p:cNvSpPr>
            <a:spLocks noGrp="1"/>
          </p:cNvSpPr>
          <p:nvPr>
            <p:ph sz="half" idx="1"/>
          </p:nvPr>
        </p:nvSpPr>
        <p:spPr>
          <a:xfrm>
            <a:off x="838200" y="2389239"/>
            <a:ext cx="5181600" cy="3466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9DB002-20C5-42F3-ABD6-B34789426ACA}"/>
              </a:ext>
            </a:extLst>
          </p:cNvPr>
          <p:cNvSpPr>
            <a:spLocks noGrp="1"/>
          </p:cNvSpPr>
          <p:nvPr>
            <p:ph sz="half" idx="2"/>
          </p:nvPr>
        </p:nvSpPr>
        <p:spPr>
          <a:xfrm>
            <a:off x="6172200" y="2389239"/>
            <a:ext cx="5181600" cy="3466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70F88E-DB57-4085-B4A0-1053621EFBF8}"/>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6" name="Footer Placeholder 5">
            <a:extLst>
              <a:ext uri="{FF2B5EF4-FFF2-40B4-BE49-F238E27FC236}">
                <a16:creationId xmlns:a16="http://schemas.microsoft.com/office/drawing/2014/main" id="{2D27024F-2416-4A9E-8C1F-365BEFD2F0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0F7381-4676-4449-889D-4E66D5099A5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90073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3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726B-100F-46D5-BC7F-727A3B54ABE1}"/>
              </a:ext>
            </a:extLst>
          </p:cNvPr>
          <p:cNvSpPr>
            <a:spLocks noGrp="1"/>
          </p:cNvSpPr>
          <p:nvPr>
            <p:ph type="ctrTitle"/>
          </p:nvPr>
        </p:nvSpPr>
        <p:spPr>
          <a:xfrm>
            <a:off x="6096000" y="1122362"/>
            <a:ext cx="5719589" cy="3476845"/>
          </a:xfrm>
          <a:prstGeom prst="rect">
            <a:avLst/>
          </a:prstGeom>
        </p:spPr>
        <p:txBody>
          <a:bodyPr anchor="ctr"/>
          <a:lstStyle>
            <a:lvl1pPr algn="ctr">
              <a:lnSpc>
                <a:spcPct val="75000"/>
              </a:lnSpc>
              <a:defRPr sz="6000" b="1">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E7A072C-06B0-4568-86BE-1AF98A9DC0BE}"/>
              </a:ext>
            </a:extLst>
          </p:cNvPr>
          <p:cNvSpPr>
            <a:spLocks noGrp="1"/>
          </p:cNvSpPr>
          <p:nvPr>
            <p:ph type="subTitle" idx="1"/>
          </p:nvPr>
        </p:nvSpPr>
        <p:spPr>
          <a:xfrm>
            <a:off x="6096000" y="4870174"/>
            <a:ext cx="5719589" cy="1143000"/>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4" name="Picture 3" descr="BiG Challenge">
            <a:extLst>
              <a:ext uri="{FF2B5EF4-FFF2-40B4-BE49-F238E27FC236}">
                <a16:creationId xmlns:a16="http://schemas.microsoft.com/office/drawing/2014/main" id="{C8ABF560-F44F-955A-BBF0-AC8E7248B2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6115" y="1231054"/>
            <a:ext cx="4762549" cy="3411568"/>
          </a:xfrm>
          <a:prstGeom prst="rect">
            <a:avLst/>
          </a:prstGeom>
        </p:spPr>
      </p:pic>
      <p:pic>
        <p:nvPicPr>
          <p:cNvPr id="5" name="Picture 4" descr="Sheffield City Council">
            <a:extLst>
              <a:ext uri="{FF2B5EF4-FFF2-40B4-BE49-F238E27FC236}">
                <a16:creationId xmlns:a16="http://schemas.microsoft.com/office/drawing/2014/main" id="{D46E2137-B1DE-F9D9-6A1C-12AB43A53D8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569224" y="4988695"/>
            <a:ext cx="1279865" cy="1004601"/>
          </a:xfrm>
          <a:prstGeom prst="rect">
            <a:avLst/>
          </a:prstGeom>
        </p:spPr>
      </p:pic>
      <p:pic>
        <p:nvPicPr>
          <p:cNvPr id="6" name="Picture 3" descr="See It Be It in Sheffield">
            <a:extLst>
              <a:ext uri="{FF2B5EF4-FFF2-40B4-BE49-F238E27FC236}">
                <a16:creationId xmlns:a16="http://schemas.microsoft.com/office/drawing/2014/main" id="{C49BCD4C-AF49-C527-9707-4BC1CDE851BD}"/>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513265" y="4988695"/>
            <a:ext cx="2681348" cy="1004601"/>
          </a:xfrm>
          <a:prstGeom prst="rect">
            <a:avLst/>
          </a:prstGeom>
        </p:spPr>
      </p:pic>
    </p:spTree>
    <p:extLst>
      <p:ext uri="{BB962C8B-B14F-4D97-AF65-F5344CB8AC3E}">
        <p14:creationId xmlns:p14="http://schemas.microsoft.com/office/powerpoint/2010/main" val="590278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13F4-31D6-46BE-B281-D1A066AE074B}"/>
              </a:ext>
            </a:extLst>
          </p:cNvPr>
          <p:cNvSpPr>
            <a:spLocks noGrp="1"/>
          </p:cNvSpPr>
          <p:nvPr>
            <p:ph type="title"/>
          </p:nvPr>
        </p:nvSpPr>
        <p:spPr>
          <a:xfrm>
            <a:off x="2534478" y="365125"/>
            <a:ext cx="882091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566494-2317-4170-9B76-A63D8095D470}"/>
              </a:ext>
            </a:extLst>
          </p:cNvPr>
          <p:cNvSpPr>
            <a:spLocks noGrp="1"/>
          </p:cNvSpPr>
          <p:nvPr>
            <p:ph type="body" idx="1"/>
          </p:nvPr>
        </p:nvSpPr>
        <p:spPr>
          <a:xfrm>
            <a:off x="2553073" y="1727994"/>
            <a:ext cx="4114800"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0330026-9CC1-4EDA-80C8-3F719655C5D0}"/>
              </a:ext>
            </a:extLst>
          </p:cNvPr>
          <p:cNvSpPr>
            <a:spLocks noGrp="1"/>
          </p:cNvSpPr>
          <p:nvPr>
            <p:ph sz="half" idx="2"/>
          </p:nvPr>
        </p:nvSpPr>
        <p:spPr>
          <a:xfrm>
            <a:off x="2553073" y="2623929"/>
            <a:ext cx="4114800" cy="32418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840DDE1B-9FA9-43E8-AF59-A1EDA3F8CED0}"/>
              </a:ext>
            </a:extLst>
          </p:cNvPr>
          <p:cNvSpPr>
            <a:spLocks noGrp="1"/>
          </p:cNvSpPr>
          <p:nvPr>
            <p:ph type="body" sz="quarter" idx="3"/>
          </p:nvPr>
        </p:nvSpPr>
        <p:spPr>
          <a:xfrm>
            <a:off x="6826167" y="1727994"/>
            <a:ext cx="4529220" cy="823912"/>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73909B-9DF3-4CB3-B124-E4C740A11038}"/>
              </a:ext>
            </a:extLst>
          </p:cNvPr>
          <p:cNvSpPr>
            <a:spLocks noGrp="1"/>
          </p:cNvSpPr>
          <p:nvPr>
            <p:ph sz="quarter" idx="4"/>
          </p:nvPr>
        </p:nvSpPr>
        <p:spPr>
          <a:xfrm>
            <a:off x="6826167" y="2623929"/>
            <a:ext cx="4529220" cy="324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7E7264-CB0E-4BA5-AC99-E9B239942028}"/>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8" name="Footer Placeholder 7">
            <a:extLst>
              <a:ext uri="{FF2B5EF4-FFF2-40B4-BE49-F238E27FC236}">
                <a16:creationId xmlns:a16="http://schemas.microsoft.com/office/drawing/2014/main" id="{198033B5-9E18-458A-ADEE-82D209076D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0CAE98-6F5F-49C4-B7BC-2E16A2205709}"/>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345598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5E9A-0D76-40F1-A125-78F3269C2882}"/>
              </a:ext>
            </a:extLst>
          </p:cNvPr>
          <p:cNvSpPr>
            <a:spLocks noGrp="1"/>
          </p:cNvSpPr>
          <p:nvPr>
            <p:ph type="title"/>
          </p:nvPr>
        </p:nvSpPr>
        <p:spPr>
          <a:xfrm>
            <a:off x="2663687" y="365125"/>
            <a:ext cx="9106780" cy="1325563"/>
          </a:xfrm>
        </p:spPr>
        <p:txBody>
          <a:bodyPr/>
          <a:lstStyle>
            <a:lvl1pPr>
              <a:defRPr b="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249FE714-6489-4A3C-9C15-9928A5622394}"/>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4" name="Footer Placeholder 3">
            <a:extLst>
              <a:ext uri="{FF2B5EF4-FFF2-40B4-BE49-F238E27FC236}">
                <a16:creationId xmlns:a16="http://schemas.microsoft.com/office/drawing/2014/main" id="{D6348D51-0BE0-4DF0-A60A-2C1CD85021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169659-BB21-4E5E-B237-6AD9736416D7}"/>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288346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3E7BE-BF2F-4F5D-88C7-9CFA9AD8FF04}"/>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3" name="Footer Placeholder 2">
            <a:extLst>
              <a:ext uri="{FF2B5EF4-FFF2-40B4-BE49-F238E27FC236}">
                <a16:creationId xmlns:a16="http://schemas.microsoft.com/office/drawing/2014/main" id="{183D4D3D-514F-4FA3-A9CB-AB1B3894FC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078C10-BF8A-4188-980D-F46825F8156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704419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CE72-2904-4C59-B0F7-9F1B0B448742}"/>
              </a:ext>
            </a:extLst>
          </p:cNvPr>
          <p:cNvSpPr>
            <a:spLocks noGrp="1"/>
          </p:cNvSpPr>
          <p:nvPr>
            <p:ph type="title"/>
          </p:nvPr>
        </p:nvSpPr>
        <p:spPr>
          <a:xfrm>
            <a:off x="2735622" y="457200"/>
            <a:ext cx="2447566" cy="1600200"/>
          </a:xfrm>
        </p:spPr>
        <p:txBody>
          <a:bodyPr anchor="b"/>
          <a:lstStyle>
            <a:lvl1pPr>
              <a:defRPr sz="32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A534124-F688-4B86-8198-D2351C77260D}"/>
              </a:ext>
            </a:extLst>
          </p:cNvPr>
          <p:cNvSpPr>
            <a:spLocks noGrp="1"/>
          </p:cNvSpPr>
          <p:nvPr>
            <p:ph idx="1"/>
          </p:nvPr>
        </p:nvSpPr>
        <p:spPr>
          <a:xfrm>
            <a:off x="5466522" y="457201"/>
            <a:ext cx="588886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A3A6507F-208A-41CF-8ABF-0543C6E54C07}"/>
              </a:ext>
            </a:extLst>
          </p:cNvPr>
          <p:cNvSpPr>
            <a:spLocks noGrp="1"/>
          </p:cNvSpPr>
          <p:nvPr>
            <p:ph type="body" sz="half" idx="2"/>
          </p:nvPr>
        </p:nvSpPr>
        <p:spPr>
          <a:xfrm>
            <a:off x="2735621" y="2340076"/>
            <a:ext cx="2447566" cy="35289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FE2FA-F644-4A45-B051-114B729F8131}"/>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6" name="Footer Placeholder 5">
            <a:extLst>
              <a:ext uri="{FF2B5EF4-FFF2-40B4-BE49-F238E27FC236}">
                <a16:creationId xmlns:a16="http://schemas.microsoft.com/office/drawing/2014/main" id="{57FCF700-A4DE-42AB-89C6-F1394AD8B4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A2EFE1-5438-402A-85FF-9054968F4CEF}"/>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590516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0475-EDDB-4155-A8A2-8ADA21C6C4CC}"/>
              </a:ext>
            </a:extLst>
          </p:cNvPr>
          <p:cNvSpPr>
            <a:spLocks noGrp="1"/>
          </p:cNvSpPr>
          <p:nvPr>
            <p:ph type="title"/>
          </p:nvPr>
        </p:nvSpPr>
        <p:spPr>
          <a:xfrm>
            <a:off x="2692247" y="457200"/>
            <a:ext cx="2490941"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380517-80B4-4A17-BC18-7F007EE691B9}"/>
              </a:ext>
            </a:extLst>
          </p:cNvPr>
          <p:cNvSpPr>
            <a:spLocks noGrp="1"/>
          </p:cNvSpPr>
          <p:nvPr>
            <p:ph type="pic" idx="1"/>
          </p:nvPr>
        </p:nvSpPr>
        <p:spPr>
          <a:xfrm>
            <a:off x="5526156" y="457201"/>
            <a:ext cx="5829231"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CD5BEEB-C334-49E2-8686-E7D21C7B250E}"/>
              </a:ext>
            </a:extLst>
          </p:cNvPr>
          <p:cNvSpPr>
            <a:spLocks noGrp="1"/>
          </p:cNvSpPr>
          <p:nvPr>
            <p:ph type="body" sz="half" idx="2"/>
          </p:nvPr>
        </p:nvSpPr>
        <p:spPr>
          <a:xfrm>
            <a:off x="2692247" y="2369574"/>
            <a:ext cx="2490941" cy="34994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73188-3C9A-4C47-AC17-E684BBFFB712}"/>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6" name="Footer Placeholder 5">
            <a:extLst>
              <a:ext uri="{FF2B5EF4-FFF2-40B4-BE49-F238E27FC236}">
                <a16:creationId xmlns:a16="http://schemas.microsoft.com/office/drawing/2014/main" id="{192BCEEF-F7F0-4221-9E67-01E7BA6473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6DC04F-1D9F-4F6C-8F7F-4CAAE31489E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431511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54D4-D96D-4E49-B559-2F0E58A5ED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A9F117-B5DA-45FE-8768-D1CF8E33956C}"/>
              </a:ext>
            </a:extLst>
          </p:cNvPr>
          <p:cNvSpPr>
            <a:spLocks noGrp="1"/>
          </p:cNvSpPr>
          <p:nvPr>
            <p:ph type="body" orient="vert" idx="1"/>
          </p:nvPr>
        </p:nvSpPr>
        <p:spPr>
          <a:xfrm>
            <a:off x="2500008" y="1825625"/>
            <a:ext cx="9270459" cy="37104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52D78-0989-4F28-B5B9-D34AD0E50B51}"/>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5" name="Footer Placeholder 4">
            <a:extLst>
              <a:ext uri="{FF2B5EF4-FFF2-40B4-BE49-F238E27FC236}">
                <a16:creationId xmlns:a16="http://schemas.microsoft.com/office/drawing/2014/main" id="{05D755C7-65FA-48A8-96AD-4E4E5CB637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1CB06A-FA60-47AA-9AE6-E0F976E879E0}"/>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956111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581F13-049A-4CEF-AC95-897A79F89E89}"/>
              </a:ext>
            </a:extLst>
          </p:cNvPr>
          <p:cNvSpPr>
            <a:spLocks noGrp="1"/>
          </p:cNvSpPr>
          <p:nvPr>
            <p:ph type="title" orient="vert"/>
          </p:nvPr>
        </p:nvSpPr>
        <p:spPr>
          <a:xfrm>
            <a:off x="8724900" y="365125"/>
            <a:ext cx="2628900" cy="545920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8AC593-1A0C-44CA-ADC5-4D78E7658EDA}"/>
              </a:ext>
            </a:extLst>
          </p:cNvPr>
          <p:cNvSpPr>
            <a:spLocks noGrp="1"/>
          </p:cNvSpPr>
          <p:nvPr>
            <p:ph type="body" orient="vert" idx="1"/>
          </p:nvPr>
        </p:nvSpPr>
        <p:spPr>
          <a:xfrm>
            <a:off x="2448232" y="365125"/>
            <a:ext cx="6124268" cy="54592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A88654-645E-473B-B5D2-DD651FCB4F34}"/>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5" name="Footer Placeholder 4">
            <a:extLst>
              <a:ext uri="{FF2B5EF4-FFF2-40B4-BE49-F238E27FC236}">
                <a16:creationId xmlns:a16="http://schemas.microsoft.com/office/drawing/2014/main" id="{FEEFD265-1F08-496E-B842-CDBAE45E70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394485-2865-4399-9ADA-2A0C47A17BB8}"/>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482283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726B-100F-46D5-BC7F-727A3B54AB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7A072C-06B0-4568-86BE-1AF98A9DC0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2EE419-CFF3-45EB-9B4E-B9AE62148E9B}"/>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5" name="Footer Placeholder 4">
            <a:extLst>
              <a:ext uri="{FF2B5EF4-FFF2-40B4-BE49-F238E27FC236}">
                <a16:creationId xmlns:a16="http://schemas.microsoft.com/office/drawing/2014/main" id="{1B5F360E-F434-475E-A9EF-A6A41E06B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D548E-0B20-4EAC-93A5-F3692088A113}"/>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596955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1FBC-EE70-4180-884B-5B14E77C97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06FE82-DC2B-46BD-819E-B58188D17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F7EFA2-2682-4EE5-B656-4AA262DC53EF}"/>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5" name="Footer Placeholder 4">
            <a:extLst>
              <a:ext uri="{FF2B5EF4-FFF2-40B4-BE49-F238E27FC236}">
                <a16:creationId xmlns:a16="http://schemas.microsoft.com/office/drawing/2014/main" id="{C8EB8376-60AF-4582-8CF3-C4AB0746D5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98FCF-A20C-4BFD-84DB-A80878578F3B}"/>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4288545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D03-D116-4FBE-A8D0-79DFBFD084BF}"/>
              </a:ext>
            </a:extLst>
          </p:cNvPr>
          <p:cNvSpPr>
            <a:spLocks noGrp="1"/>
          </p:cNvSpPr>
          <p:nvPr>
            <p:ph type="title"/>
          </p:nvPr>
        </p:nvSpPr>
        <p:spPr>
          <a:xfrm>
            <a:off x="831850" y="717517"/>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A4E60F-561A-49FB-8038-AE8215FC4648}"/>
              </a:ext>
            </a:extLst>
          </p:cNvPr>
          <p:cNvSpPr>
            <a:spLocks noGrp="1"/>
          </p:cNvSpPr>
          <p:nvPr>
            <p:ph type="body" idx="1"/>
          </p:nvPr>
        </p:nvSpPr>
        <p:spPr>
          <a:xfrm>
            <a:off x="831850" y="359724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C584F-5A9E-41C1-A3AD-1EE7B6592650}"/>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5" name="Footer Placeholder 4">
            <a:extLst>
              <a:ext uri="{FF2B5EF4-FFF2-40B4-BE49-F238E27FC236}">
                <a16:creationId xmlns:a16="http://schemas.microsoft.com/office/drawing/2014/main" id="{F451A130-B418-42A4-B1C8-E045CAE867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7972F0-C0AD-4667-9570-C831F85D0DEC}"/>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670816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726B-100F-46D5-BC7F-727A3B54ABE1}"/>
              </a:ext>
            </a:extLst>
          </p:cNvPr>
          <p:cNvSpPr>
            <a:spLocks noGrp="1"/>
          </p:cNvSpPr>
          <p:nvPr>
            <p:ph type="ctrTitle"/>
          </p:nvPr>
        </p:nvSpPr>
        <p:spPr>
          <a:xfrm>
            <a:off x="6096000" y="795130"/>
            <a:ext cx="5719589" cy="3137406"/>
          </a:xfrm>
          <a:prstGeom prst="rect">
            <a:avLst/>
          </a:prstGeom>
        </p:spPr>
        <p:txBody>
          <a:bodyPr anchor="ctr"/>
          <a:lstStyle>
            <a:lvl1pPr algn="ctr">
              <a:lnSpc>
                <a:spcPct val="75000"/>
              </a:lnSpc>
              <a:defRPr sz="6000" b="1">
                <a:solidFill>
                  <a:schemeClr val="accent4"/>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E7A072C-06B0-4568-86BE-1AF98A9DC0BE}"/>
              </a:ext>
            </a:extLst>
          </p:cNvPr>
          <p:cNvSpPr>
            <a:spLocks noGrp="1"/>
          </p:cNvSpPr>
          <p:nvPr>
            <p:ph type="subTitle" idx="1"/>
          </p:nvPr>
        </p:nvSpPr>
        <p:spPr>
          <a:xfrm>
            <a:off x="6096000" y="4203503"/>
            <a:ext cx="5719589" cy="1143000"/>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4" name="Picture 3" descr="BiG Challenge">
            <a:extLst>
              <a:ext uri="{FF2B5EF4-FFF2-40B4-BE49-F238E27FC236}">
                <a16:creationId xmlns:a16="http://schemas.microsoft.com/office/drawing/2014/main" id="{80AC18E5-0246-343F-BC4E-15DA2C5564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96115" y="445862"/>
            <a:ext cx="4762549" cy="3411568"/>
          </a:xfrm>
          <a:prstGeom prst="rect">
            <a:avLst/>
          </a:prstGeom>
        </p:spPr>
      </p:pic>
      <p:pic>
        <p:nvPicPr>
          <p:cNvPr id="5" name="Picture 4" descr="Sheffield City Council">
            <a:extLst>
              <a:ext uri="{FF2B5EF4-FFF2-40B4-BE49-F238E27FC236}">
                <a16:creationId xmlns:a16="http://schemas.microsoft.com/office/drawing/2014/main" id="{44E10A21-0CD7-E2A9-28A2-3825784961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569224" y="4203503"/>
            <a:ext cx="1279865" cy="1004601"/>
          </a:xfrm>
          <a:prstGeom prst="rect">
            <a:avLst/>
          </a:prstGeom>
        </p:spPr>
      </p:pic>
      <p:pic>
        <p:nvPicPr>
          <p:cNvPr id="6" name="Picture 3" descr="See It Be It in Sheffield">
            <a:extLst>
              <a:ext uri="{FF2B5EF4-FFF2-40B4-BE49-F238E27FC236}">
                <a16:creationId xmlns:a16="http://schemas.microsoft.com/office/drawing/2014/main" id="{EEEDFEC4-3430-694B-9DA6-82C448902AB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13265" y="4203503"/>
            <a:ext cx="2681348" cy="1004601"/>
          </a:xfrm>
          <a:prstGeom prst="rect">
            <a:avLst/>
          </a:prstGeom>
        </p:spPr>
      </p:pic>
    </p:spTree>
    <p:extLst>
      <p:ext uri="{BB962C8B-B14F-4D97-AF65-F5344CB8AC3E}">
        <p14:creationId xmlns:p14="http://schemas.microsoft.com/office/powerpoint/2010/main" val="23621830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5878-F3BB-484D-BA3E-B6C34955E2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744AB0-BD65-48B8-ABE9-23BC65E931D2}"/>
              </a:ext>
            </a:extLst>
          </p:cNvPr>
          <p:cNvSpPr>
            <a:spLocks noGrp="1"/>
          </p:cNvSpPr>
          <p:nvPr>
            <p:ph sz="half" idx="1"/>
          </p:nvPr>
        </p:nvSpPr>
        <p:spPr>
          <a:xfrm>
            <a:off x="838200" y="1825625"/>
            <a:ext cx="5181600" cy="40304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9DB002-20C5-42F3-ABD6-B34789426ACA}"/>
              </a:ext>
            </a:extLst>
          </p:cNvPr>
          <p:cNvSpPr>
            <a:spLocks noGrp="1"/>
          </p:cNvSpPr>
          <p:nvPr>
            <p:ph sz="half" idx="2"/>
          </p:nvPr>
        </p:nvSpPr>
        <p:spPr>
          <a:xfrm>
            <a:off x="6172200" y="1825625"/>
            <a:ext cx="5181600" cy="40304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70F88E-DB57-4085-B4A0-1053621EFBF8}"/>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6" name="Footer Placeholder 5">
            <a:extLst>
              <a:ext uri="{FF2B5EF4-FFF2-40B4-BE49-F238E27FC236}">
                <a16:creationId xmlns:a16="http://schemas.microsoft.com/office/drawing/2014/main" id="{2D27024F-2416-4A9E-8C1F-365BEFD2F0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0F7381-4676-4449-889D-4E66D5099A5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188261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13F4-31D6-46BE-B281-D1A066AE074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566494-2317-4170-9B76-A63D8095D470}"/>
              </a:ext>
            </a:extLst>
          </p:cNvPr>
          <p:cNvSpPr>
            <a:spLocks noGrp="1"/>
          </p:cNvSpPr>
          <p:nvPr>
            <p:ph type="body" idx="1"/>
          </p:nvPr>
        </p:nvSpPr>
        <p:spPr>
          <a:xfrm>
            <a:off x="839788" y="1681163"/>
            <a:ext cx="5157787"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330026-9CC1-4EDA-80C8-3F719655C5D0}"/>
              </a:ext>
            </a:extLst>
          </p:cNvPr>
          <p:cNvSpPr>
            <a:spLocks noGrp="1"/>
          </p:cNvSpPr>
          <p:nvPr>
            <p:ph sz="half" idx="2"/>
          </p:nvPr>
        </p:nvSpPr>
        <p:spPr>
          <a:xfrm>
            <a:off x="839788" y="2505075"/>
            <a:ext cx="5157787"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0DDE1B-9FA9-43E8-AF59-A1EDA3F8CED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73909B-9DF3-4CB3-B124-E4C740A11038}"/>
              </a:ext>
            </a:extLst>
          </p:cNvPr>
          <p:cNvSpPr>
            <a:spLocks noGrp="1"/>
          </p:cNvSpPr>
          <p:nvPr>
            <p:ph sz="quarter" idx="4"/>
          </p:nvPr>
        </p:nvSpPr>
        <p:spPr>
          <a:xfrm>
            <a:off x="6172200" y="2505075"/>
            <a:ext cx="5183188"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7E7264-CB0E-4BA5-AC99-E9B239942028}"/>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8" name="Footer Placeholder 7">
            <a:extLst>
              <a:ext uri="{FF2B5EF4-FFF2-40B4-BE49-F238E27FC236}">
                <a16:creationId xmlns:a16="http://schemas.microsoft.com/office/drawing/2014/main" id="{198033B5-9E18-458A-ADEE-82D209076D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0CAE98-6F5F-49C4-B7BC-2E16A2205709}"/>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991485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5E9A-0D76-40F1-A125-78F3269C28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9FE714-6489-4A3C-9C15-9928A5622394}"/>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4" name="Footer Placeholder 3">
            <a:extLst>
              <a:ext uri="{FF2B5EF4-FFF2-40B4-BE49-F238E27FC236}">
                <a16:creationId xmlns:a16="http://schemas.microsoft.com/office/drawing/2014/main" id="{D6348D51-0BE0-4DF0-A60A-2C1CD85021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169659-BB21-4E5E-B237-6AD9736416D7}"/>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0735675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3E7BE-BF2F-4F5D-88C7-9CFA9AD8FF04}"/>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3" name="Footer Placeholder 2">
            <a:extLst>
              <a:ext uri="{FF2B5EF4-FFF2-40B4-BE49-F238E27FC236}">
                <a16:creationId xmlns:a16="http://schemas.microsoft.com/office/drawing/2014/main" id="{183D4D3D-514F-4FA3-A9CB-AB1B3894FCB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078C10-BF8A-4188-980D-F46825F8156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324462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CE72-2904-4C59-B0F7-9F1B0B4487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534124-F688-4B86-8198-D2351C7726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A6507F-208A-41CF-8ABF-0543C6E54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FE2FA-F644-4A45-B051-114B729F8131}"/>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6" name="Footer Placeholder 5">
            <a:extLst>
              <a:ext uri="{FF2B5EF4-FFF2-40B4-BE49-F238E27FC236}">
                <a16:creationId xmlns:a16="http://schemas.microsoft.com/office/drawing/2014/main" id="{57FCF700-A4DE-42AB-89C6-F1394AD8B4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A2EFE1-5438-402A-85FF-9054968F4CEF}"/>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919353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A0475-EDDB-4155-A8A2-8ADA21C6C4CC}"/>
              </a:ext>
            </a:extLst>
          </p:cNvPr>
          <p:cNvSpPr>
            <a:spLocks noGrp="1"/>
          </p:cNvSpPr>
          <p:nvPr>
            <p:ph type="title"/>
          </p:nvPr>
        </p:nvSpPr>
        <p:spPr>
          <a:xfrm>
            <a:off x="839788" y="457200"/>
            <a:ext cx="3932237" cy="1341783"/>
          </a:xfrm>
        </p:spPr>
        <p:txBody>
          <a:bodyPr anchor="b"/>
          <a:lstStyle>
            <a:lvl1pPr>
              <a:defRPr sz="32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8E380517-80B4-4A17-BC18-7F007EE691B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D5BEEB-C334-49E2-8686-E7D21C7B25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73188-3C9A-4C47-AC17-E684BBFFB712}"/>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6" name="Footer Placeholder 5">
            <a:extLst>
              <a:ext uri="{FF2B5EF4-FFF2-40B4-BE49-F238E27FC236}">
                <a16:creationId xmlns:a16="http://schemas.microsoft.com/office/drawing/2014/main" id="{192BCEEF-F7F0-4221-9E67-01E7BA6473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6DC04F-1D9F-4F6C-8F7F-4CAAE31489E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7760691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E54D4-D96D-4E49-B559-2F0E58A5ED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A9F117-B5DA-45FE-8768-D1CF8E33956C}"/>
              </a:ext>
            </a:extLst>
          </p:cNvPr>
          <p:cNvSpPr>
            <a:spLocks noGrp="1"/>
          </p:cNvSpPr>
          <p:nvPr>
            <p:ph type="body" orient="vert" idx="1"/>
          </p:nvPr>
        </p:nvSpPr>
        <p:spPr>
          <a:xfrm>
            <a:off x="838200" y="1825626"/>
            <a:ext cx="10515600" cy="37601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52D78-0989-4F28-B5B9-D34AD0E50B51}"/>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5" name="Footer Placeholder 4">
            <a:extLst>
              <a:ext uri="{FF2B5EF4-FFF2-40B4-BE49-F238E27FC236}">
                <a16:creationId xmlns:a16="http://schemas.microsoft.com/office/drawing/2014/main" id="{05D755C7-65FA-48A8-96AD-4E4E5CB637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1CB06A-FA60-47AA-9AE6-E0F976E879E0}"/>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1426703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581F13-049A-4CEF-AC95-897A79F89E89}"/>
              </a:ext>
            </a:extLst>
          </p:cNvPr>
          <p:cNvSpPr>
            <a:spLocks noGrp="1"/>
          </p:cNvSpPr>
          <p:nvPr>
            <p:ph type="title" orient="vert"/>
          </p:nvPr>
        </p:nvSpPr>
        <p:spPr>
          <a:xfrm>
            <a:off x="8724900" y="365125"/>
            <a:ext cx="2628900" cy="540951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8AC593-1A0C-44CA-ADC5-4D78E7658EDA}"/>
              </a:ext>
            </a:extLst>
          </p:cNvPr>
          <p:cNvSpPr>
            <a:spLocks noGrp="1"/>
          </p:cNvSpPr>
          <p:nvPr>
            <p:ph type="body" orient="vert" idx="1"/>
          </p:nvPr>
        </p:nvSpPr>
        <p:spPr>
          <a:xfrm>
            <a:off x="838200" y="365125"/>
            <a:ext cx="7734300" cy="54095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A88654-645E-473B-B5D2-DD651FCB4F34}"/>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5" name="Footer Placeholder 4">
            <a:extLst>
              <a:ext uri="{FF2B5EF4-FFF2-40B4-BE49-F238E27FC236}">
                <a16:creationId xmlns:a16="http://schemas.microsoft.com/office/drawing/2014/main" id="{FEEFD265-1F08-496E-B842-CDBAE45E70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394485-2865-4399-9ADA-2A0C47A17BB8}"/>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632276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02EE419-CFF3-45EB-9B4E-B9AE62148E9B}"/>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5" name="Footer Placeholder 4">
            <a:extLst>
              <a:ext uri="{FF2B5EF4-FFF2-40B4-BE49-F238E27FC236}">
                <a16:creationId xmlns:a16="http://schemas.microsoft.com/office/drawing/2014/main" id="{1B5F360E-F434-475E-A9EF-A6A41E06B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D548E-0B20-4EAC-93A5-F3692088A113}"/>
              </a:ext>
            </a:extLst>
          </p:cNvPr>
          <p:cNvSpPr>
            <a:spLocks noGrp="1"/>
          </p:cNvSpPr>
          <p:nvPr>
            <p:ph type="sldNum" sz="quarter" idx="12"/>
          </p:nvPr>
        </p:nvSpPr>
        <p:spPr/>
        <p:txBody>
          <a:bodyPr/>
          <a:lstStyle/>
          <a:p>
            <a:fld id="{7B0A0FBE-C3A7-4413-BD78-EED5C08BD17E}" type="slidenum">
              <a:rPr lang="en-GB" smtClean="0"/>
              <a:t>‹#›</a:t>
            </a:fld>
            <a:endParaRPr lang="en-GB"/>
          </a:p>
        </p:txBody>
      </p:sp>
      <p:sp>
        <p:nvSpPr>
          <p:cNvPr id="3" name="Title 2">
            <a:extLst>
              <a:ext uri="{FF2B5EF4-FFF2-40B4-BE49-F238E27FC236}">
                <a16:creationId xmlns:a16="http://schemas.microsoft.com/office/drawing/2014/main" id="{1A532DAB-136F-4498-8D5A-59CBA899BC4F}"/>
              </a:ext>
            </a:extLst>
          </p:cNvPr>
          <p:cNvSpPr>
            <a:spLocks noGrp="1"/>
          </p:cNvSpPr>
          <p:nvPr>
            <p:ph type="title"/>
          </p:nvPr>
        </p:nvSpPr>
        <p:spPr>
          <a:xfrm>
            <a:off x="6977270" y="1798983"/>
            <a:ext cx="4681330" cy="3515967"/>
          </a:xfrm>
          <a:prstGeom prst="rect">
            <a:avLst/>
          </a:prstGeom>
        </p:spPr>
        <p:txBody>
          <a:bodyPr anchor="ctr"/>
          <a:lstStyle>
            <a:lvl1pPr algn="ctr">
              <a:defRPr sz="4800" b="1">
                <a:solidFill>
                  <a:schemeClr val="accent4"/>
                </a:solidFill>
              </a:defRPr>
            </a:lvl1pPr>
          </a:lstStyle>
          <a:p>
            <a:r>
              <a:rPr lang="en-US"/>
              <a:t>Click to edit Master title style</a:t>
            </a:r>
            <a:endParaRPr lang="en-GB" dirty="0"/>
          </a:p>
        </p:txBody>
      </p:sp>
      <p:pic>
        <p:nvPicPr>
          <p:cNvPr id="8" name="Picture 7" descr="BiG Challenge">
            <a:extLst>
              <a:ext uri="{FF2B5EF4-FFF2-40B4-BE49-F238E27FC236}">
                <a16:creationId xmlns:a16="http://schemas.microsoft.com/office/drawing/2014/main" id="{DC6C9F46-2DE4-53F4-84AB-3C8BA75098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5615" y="646423"/>
            <a:ext cx="6212706" cy="4450362"/>
          </a:xfrm>
          <a:prstGeom prst="rect">
            <a:avLst/>
          </a:prstGeom>
        </p:spPr>
      </p:pic>
      <p:pic>
        <p:nvPicPr>
          <p:cNvPr id="9" name="Picture 8" descr="Sheffield City Council">
            <a:extLst>
              <a:ext uri="{FF2B5EF4-FFF2-40B4-BE49-F238E27FC236}">
                <a16:creationId xmlns:a16="http://schemas.microsoft.com/office/drawing/2014/main" id="{5473C7FD-B6CF-B952-11A2-99F3ECA4DE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78735" y="432955"/>
            <a:ext cx="1279865" cy="1004601"/>
          </a:xfrm>
          <a:prstGeom prst="rect">
            <a:avLst/>
          </a:prstGeom>
        </p:spPr>
      </p:pic>
      <p:pic>
        <p:nvPicPr>
          <p:cNvPr id="10" name="Picture 3" descr="See It Be It in Sheffield">
            <a:extLst>
              <a:ext uri="{FF2B5EF4-FFF2-40B4-BE49-F238E27FC236}">
                <a16:creationId xmlns:a16="http://schemas.microsoft.com/office/drawing/2014/main" id="{1998FAE5-14DE-BE85-504C-D74EBA25964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7322776" y="432955"/>
            <a:ext cx="2681348" cy="1004601"/>
          </a:xfrm>
          <a:prstGeom prst="rect">
            <a:avLst/>
          </a:prstGeom>
        </p:spPr>
      </p:pic>
    </p:spTree>
    <p:extLst>
      <p:ext uri="{BB962C8B-B14F-4D97-AF65-F5344CB8AC3E}">
        <p14:creationId xmlns:p14="http://schemas.microsoft.com/office/powerpoint/2010/main" val="322348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726B-100F-46D5-BC7F-727A3B54ABE1}"/>
              </a:ext>
            </a:extLst>
          </p:cNvPr>
          <p:cNvSpPr>
            <a:spLocks noGrp="1"/>
          </p:cNvSpPr>
          <p:nvPr>
            <p:ph type="ctrTitle"/>
          </p:nvPr>
        </p:nvSpPr>
        <p:spPr>
          <a:xfrm>
            <a:off x="2517058" y="1122363"/>
            <a:ext cx="8150942"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DE7A072C-06B0-4568-86BE-1AF98A9DC0BE}"/>
              </a:ext>
            </a:extLst>
          </p:cNvPr>
          <p:cNvSpPr>
            <a:spLocks noGrp="1"/>
          </p:cNvSpPr>
          <p:nvPr>
            <p:ph type="subTitle" idx="1"/>
          </p:nvPr>
        </p:nvSpPr>
        <p:spPr>
          <a:xfrm>
            <a:off x="2517058" y="3602038"/>
            <a:ext cx="815094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2EE419-CFF3-45EB-9B4E-B9AE62148E9B}"/>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5" name="Footer Placeholder 4">
            <a:extLst>
              <a:ext uri="{FF2B5EF4-FFF2-40B4-BE49-F238E27FC236}">
                <a16:creationId xmlns:a16="http://schemas.microsoft.com/office/drawing/2014/main" id="{1B5F360E-F434-475E-A9EF-A6A41E06B5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D548E-0B20-4EAC-93A5-F3692088A113}"/>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114799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1FBC-EE70-4180-884B-5B14E77C97DA}"/>
              </a:ext>
            </a:extLst>
          </p:cNvPr>
          <p:cNvSpPr>
            <a:spLocks noGrp="1"/>
          </p:cNvSpPr>
          <p:nvPr>
            <p:ph type="title"/>
          </p:nvPr>
        </p:nvSpPr>
        <p:spPr>
          <a:xfrm>
            <a:off x="2623930" y="365125"/>
            <a:ext cx="9146537"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06FE82-DC2B-46BD-819E-B58188D170B6}"/>
              </a:ext>
            </a:extLst>
          </p:cNvPr>
          <p:cNvSpPr>
            <a:spLocks noGrp="1"/>
          </p:cNvSpPr>
          <p:nvPr>
            <p:ph idx="1"/>
          </p:nvPr>
        </p:nvSpPr>
        <p:spPr>
          <a:xfrm>
            <a:off x="2623930" y="1825625"/>
            <a:ext cx="9146537" cy="4069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F7EFA2-2682-4EE5-B656-4AA262DC53EF}"/>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5" name="Footer Placeholder 4">
            <a:extLst>
              <a:ext uri="{FF2B5EF4-FFF2-40B4-BE49-F238E27FC236}">
                <a16:creationId xmlns:a16="http://schemas.microsoft.com/office/drawing/2014/main" id="{C8EB8376-60AF-4582-8CF3-C4AB0746D5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98FCF-A20C-4BFD-84DB-A80878578F3B}"/>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6599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AD03-D116-4FBE-A8D0-79DFBFD084BF}"/>
              </a:ext>
            </a:extLst>
          </p:cNvPr>
          <p:cNvSpPr>
            <a:spLocks noGrp="1"/>
          </p:cNvSpPr>
          <p:nvPr>
            <p:ph type="title"/>
          </p:nvPr>
        </p:nvSpPr>
        <p:spPr>
          <a:xfrm>
            <a:off x="2922104" y="487018"/>
            <a:ext cx="8425346" cy="1719470"/>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DA4E60F-561A-49FB-8038-AE8215FC4648}"/>
              </a:ext>
            </a:extLst>
          </p:cNvPr>
          <p:cNvSpPr>
            <a:spLocks noGrp="1"/>
          </p:cNvSpPr>
          <p:nvPr>
            <p:ph type="body" idx="1"/>
          </p:nvPr>
        </p:nvSpPr>
        <p:spPr>
          <a:xfrm>
            <a:off x="2922104" y="2295940"/>
            <a:ext cx="8425346" cy="310100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C584F-5A9E-41C1-A3AD-1EE7B6592650}"/>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5" name="Footer Placeholder 4">
            <a:extLst>
              <a:ext uri="{FF2B5EF4-FFF2-40B4-BE49-F238E27FC236}">
                <a16:creationId xmlns:a16="http://schemas.microsoft.com/office/drawing/2014/main" id="{F451A130-B418-42A4-B1C8-E045CAE867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7972F0-C0AD-4667-9570-C831F85D0DEC}"/>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242328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5878-F3BB-484D-BA3E-B6C34955E2FA}"/>
              </a:ext>
            </a:extLst>
          </p:cNvPr>
          <p:cNvSpPr>
            <a:spLocks noGrp="1"/>
          </p:cNvSpPr>
          <p:nvPr>
            <p:ph type="title"/>
          </p:nvPr>
        </p:nvSpPr>
        <p:spPr>
          <a:xfrm>
            <a:off x="2733261" y="365125"/>
            <a:ext cx="9037206" cy="1334466"/>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744AB0-BD65-48B8-ABE9-23BC65E931D2}"/>
              </a:ext>
            </a:extLst>
          </p:cNvPr>
          <p:cNvSpPr>
            <a:spLocks noGrp="1"/>
          </p:cNvSpPr>
          <p:nvPr>
            <p:ph sz="half" idx="1"/>
          </p:nvPr>
        </p:nvSpPr>
        <p:spPr>
          <a:xfrm>
            <a:off x="685800" y="1997765"/>
            <a:ext cx="5181600" cy="38582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139DB002-20C5-42F3-ABD6-B34789426ACA}"/>
              </a:ext>
            </a:extLst>
          </p:cNvPr>
          <p:cNvSpPr>
            <a:spLocks noGrp="1"/>
          </p:cNvSpPr>
          <p:nvPr>
            <p:ph sz="half" idx="2"/>
          </p:nvPr>
        </p:nvSpPr>
        <p:spPr>
          <a:xfrm>
            <a:off x="6188765" y="1997765"/>
            <a:ext cx="5181600" cy="3858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70F88E-DB57-4085-B4A0-1053621EFBF8}"/>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6" name="Footer Placeholder 5">
            <a:extLst>
              <a:ext uri="{FF2B5EF4-FFF2-40B4-BE49-F238E27FC236}">
                <a16:creationId xmlns:a16="http://schemas.microsoft.com/office/drawing/2014/main" id="{2D27024F-2416-4A9E-8C1F-365BEFD2F0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0F7381-4676-4449-889D-4E66D5099A5E}"/>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929110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13F4-31D6-46BE-B281-D1A066AE074B}"/>
              </a:ext>
            </a:extLst>
          </p:cNvPr>
          <p:cNvSpPr>
            <a:spLocks noGrp="1"/>
          </p:cNvSpPr>
          <p:nvPr>
            <p:ph type="title"/>
          </p:nvPr>
        </p:nvSpPr>
        <p:spPr>
          <a:xfrm>
            <a:off x="2693267" y="365125"/>
            <a:ext cx="8662120" cy="132556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9566494-2317-4170-9B76-A63D8095D470}"/>
              </a:ext>
            </a:extLst>
          </p:cNvPr>
          <p:cNvSpPr>
            <a:spLocks noGrp="1"/>
          </p:cNvSpPr>
          <p:nvPr>
            <p:ph type="body" idx="1"/>
          </p:nvPr>
        </p:nvSpPr>
        <p:spPr>
          <a:xfrm>
            <a:off x="2651543" y="1681163"/>
            <a:ext cx="4114800"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330026-9CC1-4EDA-80C8-3F719655C5D0}"/>
              </a:ext>
            </a:extLst>
          </p:cNvPr>
          <p:cNvSpPr>
            <a:spLocks noGrp="1"/>
          </p:cNvSpPr>
          <p:nvPr>
            <p:ph sz="half" idx="2"/>
          </p:nvPr>
        </p:nvSpPr>
        <p:spPr>
          <a:xfrm>
            <a:off x="2651543" y="2505075"/>
            <a:ext cx="4114800"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0DDE1B-9FA9-43E8-AF59-A1EDA3F8CED0}"/>
              </a:ext>
            </a:extLst>
          </p:cNvPr>
          <p:cNvSpPr>
            <a:spLocks noGrp="1"/>
          </p:cNvSpPr>
          <p:nvPr>
            <p:ph type="body" sz="quarter" idx="3"/>
          </p:nvPr>
        </p:nvSpPr>
        <p:spPr>
          <a:xfrm>
            <a:off x="7053054" y="1681163"/>
            <a:ext cx="4302333" cy="823912"/>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73909B-9DF3-4CB3-B124-E4C740A11038}"/>
              </a:ext>
            </a:extLst>
          </p:cNvPr>
          <p:cNvSpPr>
            <a:spLocks noGrp="1"/>
          </p:cNvSpPr>
          <p:nvPr>
            <p:ph sz="quarter" idx="4"/>
          </p:nvPr>
        </p:nvSpPr>
        <p:spPr>
          <a:xfrm>
            <a:off x="7053054" y="2505075"/>
            <a:ext cx="4302333" cy="3360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7E7264-CB0E-4BA5-AC99-E9B239942028}"/>
              </a:ext>
            </a:extLst>
          </p:cNvPr>
          <p:cNvSpPr>
            <a:spLocks noGrp="1"/>
          </p:cNvSpPr>
          <p:nvPr>
            <p:ph type="dt" sz="half" idx="10"/>
          </p:nvPr>
        </p:nvSpPr>
        <p:spPr/>
        <p:txBody>
          <a:bodyPr/>
          <a:lstStyle/>
          <a:p>
            <a:fld id="{CDFACD6B-B89C-4938-B01D-D386274AFDAC}" type="datetimeFigureOut">
              <a:rPr lang="en-GB" smtClean="0"/>
              <a:t>28/11/2024</a:t>
            </a:fld>
            <a:endParaRPr lang="en-GB"/>
          </a:p>
        </p:txBody>
      </p:sp>
      <p:sp>
        <p:nvSpPr>
          <p:cNvPr id="8" name="Footer Placeholder 7">
            <a:extLst>
              <a:ext uri="{FF2B5EF4-FFF2-40B4-BE49-F238E27FC236}">
                <a16:creationId xmlns:a16="http://schemas.microsoft.com/office/drawing/2014/main" id="{198033B5-9E18-458A-ADEE-82D209076D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0CAE98-6F5F-49C4-B7BC-2E16A2205709}"/>
              </a:ext>
            </a:extLst>
          </p:cNvPr>
          <p:cNvSpPr>
            <a:spLocks noGrp="1"/>
          </p:cNvSpPr>
          <p:nvPr>
            <p:ph type="sldNum" sz="quarter" idx="12"/>
          </p:nvPr>
        </p:nvSpPr>
        <p:spPr/>
        <p:txBody>
          <a:bodyPr/>
          <a:lstStyle/>
          <a:p>
            <a:fld id="{7B0A0FBE-C3A7-4413-BD78-EED5C08BD17E}" type="slidenum">
              <a:rPr lang="en-GB" smtClean="0"/>
              <a:t>‹#›</a:t>
            </a:fld>
            <a:endParaRPr lang="en-GB"/>
          </a:p>
        </p:txBody>
      </p:sp>
    </p:spTree>
    <p:extLst>
      <p:ext uri="{BB962C8B-B14F-4D97-AF65-F5344CB8AC3E}">
        <p14:creationId xmlns:p14="http://schemas.microsoft.com/office/powerpoint/2010/main" val="35869133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17" Type="http://schemas.openxmlformats.org/officeDocument/2006/relationships/image" Target="../media/image5.svg"/><Relationship Id="rId2" Type="http://schemas.openxmlformats.org/officeDocument/2006/relationships/slideLayout" Target="../slideLayouts/slideLayout17.xml"/><Relationship Id="rId16"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jp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81500"/>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4FD233-DB76-4E59-9837-28CC82B01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solidFill>
              </a:defRPr>
            </a:lvl1pPr>
          </a:lstStyle>
          <a:p>
            <a:fld id="{CDFACD6B-B89C-4938-B01D-D386274AFDAC}" type="datetimeFigureOut">
              <a:rPr lang="en-GB" smtClean="0"/>
              <a:pPr/>
              <a:t>28/11/2024</a:t>
            </a:fld>
            <a:endParaRPr lang="en-GB"/>
          </a:p>
        </p:txBody>
      </p:sp>
      <p:sp>
        <p:nvSpPr>
          <p:cNvPr id="5" name="Footer Placeholder 4">
            <a:extLst>
              <a:ext uri="{FF2B5EF4-FFF2-40B4-BE49-F238E27FC236}">
                <a16:creationId xmlns:a16="http://schemas.microsoft.com/office/drawing/2014/main" id="{DD37B06C-3422-4475-9EC2-604A5FBE2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en-GB"/>
          </a:p>
        </p:txBody>
      </p:sp>
      <p:sp>
        <p:nvSpPr>
          <p:cNvPr id="6" name="Slide Number Placeholder 5">
            <a:extLst>
              <a:ext uri="{FF2B5EF4-FFF2-40B4-BE49-F238E27FC236}">
                <a16:creationId xmlns:a16="http://schemas.microsoft.com/office/drawing/2014/main" id="{57FFF8A0-2955-43A6-AA56-2AEE057D4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7B0A0FBE-C3A7-4413-BD78-EED5C08BD17E}" type="slidenum">
              <a:rPr lang="en-GB" smtClean="0"/>
              <a:pPr/>
              <a:t>‹#›</a:t>
            </a:fld>
            <a:endParaRPr lang="en-GB"/>
          </a:p>
        </p:txBody>
      </p:sp>
    </p:spTree>
    <p:extLst>
      <p:ext uri="{BB962C8B-B14F-4D97-AF65-F5344CB8AC3E}">
        <p14:creationId xmlns:p14="http://schemas.microsoft.com/office/powerpoint/2010/main" val="4062149966"/>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720" r:id="rId3"/>
    <p:sldLayoutId id="2147483650" r:id="rId4"/>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815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645C13-9926-4400-85FE-924290E553BB}"/>
              </a:ext>
            </a:extLst>
          </p:cNvPr>
          <p:cNvSpPr>
            <a:spLocks noGrp="1"/>
          </p:cNvSpPr>
          <p:nvPr>
            <p:ph type="title"/>
          </p:nvPr>
        </p:nvSpPr>
        <p:spPr>
          <a:xfrm>
            <a:off x="2500008" y="365125"/>
            <a:ext cx="9270459"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778699B-2F91-419C-B7C9-F7AFE69A3941}"/>
              </a:ext>
            </a:extLst>
          </p:cNvPr>
          <p:cNvSpPr>
            <a:spLocks noGrp="1"/>
          </p:cNvSpPr>
          <p:nvPr>
            <p:ph type="body" idx="1"/>
          </p:nvPr>
        </p:nvSpPr>
        <p:spPr>
          <a:xfrm>
            <a:off x="2500008" y="1825625"/>
            <a:ext cx="9270459" cy="4069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04FD233-DB76-4E59-9837-28CC82B01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solidFill>
              </a:defRPr>
            </a:lvl1pPr>
          </a:lstStyle>
          <a:p>
            <a:fld id="{CDFACD6B-B89C-4938-B01D-D386274AFDAC}" type="datetimeFigureOut">
              <a:rPr lang="en-GB" smtClean="0"/>
              <a:pPr/>
              <a:t>28/11/2024</a:t>
            </a:fld>
            <a:endParaRPr lang="en-GB"/>
          </a:p>
        </p:txBody>
      </p:sp>
      <p:sp>
        <p:nvSpPr>
          <p:cNvPr id="5" name="Footer Placeholder 4">
            <a:extLst>
              <a:ext uri="{FF2B5EF4-FFF2-40B4-BE49-F238E27FC236}">
                <a16:creationId xmlns:a16="http://schemas.microsoft.com/office/drawing/2014/main" id="{DD37B06C-3422-4475-9EC2-604A5FBE2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en-GB"/>
          </a:p>
        </p:txBody>
      </p:sp>
      <p:sp>
        <p:nvSpPr>
          <p:cNvPr id="6" name="Slide Number Placeholder 5">
            <a:extLst>
              <a:ext uri="{FF2B5EF4-FFF2-40B4-BE49-F238E27FC236}">
                <a16:creationId xmlns:a16="http://schemas.microsoft.com/office/drawing/2014/main" id="{57FFF8A0-2955-43A6-AA56-2AEE057D4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7B0A0FBE-C3A7-4413-BD78-EED5C08BD17E}" type="slidenum">
              <a:rPr lang="en-GB" smtClean="0"/>
              <a:pPr/>
              <a:t>‹#›</a:t>
            </a:fld>
            <a:endParaRPr lang="en-GB"/>
          </a:p>
        </p:txBody>
      </p:sp>
      <p:pic>
        <p:nvPicPr>
          <p:cNvPr id="7" name="Picture 6" descr="BiG Challenge">
            <a:extLst>
              <a:ext uri="{FF2B5EF4-FFF2-40B4-BE49-F238E27FC236}">
                <a16:creationId xmlns:a16="http://schemas.microsoft.com/office/drawing/2014/main" id="{C9563854-0978-9702-2280-B60663D73BC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54706" y="197044"/>
            <a:ext cx="2233760" cy="1600114"/>
          </a:xfrm>
          <a:prstGeom prst="rect">
            <a:avLst/>
          </a:prstGeom>
        </p:spPr>
      </p:pic>
    </p:spTree>
    <p:extLst>
      <p:ext uri="{BB962C8B-B14F-4D97-AF65-F5344CB8AC3E}">
        <p14:creationId xmlns:p14="http://schemas.microsoft.com/office/powerpoint/2010/main" val="237793443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815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645C13-9926-4400-85FE-924290E553BB}"/>
              </a:ext>
            </a:extLst>
          </p:cNvPr>
          <p:cNvSpPr>
            <a:spLocks noGrp="1"/>
          </p:cNvSpPr>
          <p:nvPr>
            <p:ph type="title"/>
          </p:nvPr>
        </p:nvSpPr>
        <p:spPr>
          <a:xfrm>
            <a:off x="2500008" y="365125"/>
            <a:ext cx="9270459"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778699B-2F91-419C-B7C9-F7AFE69A3941}"/>
              </a:ext>
            </a:extLst>
          </p:cNvPr>
          <p:cNvSpPr>
            <a:spLocks noGrp="1"/>
          </p:cNvSpPr>
          <p:nvPr>
            <p:ph type="body" idx="1"/>
          </p:nvPr>
        </p:nvSpPr>
        <p:spPr>
          <a:xfrm>
            <a:off x="2500008" y="1825625"/>
            <a:ext cx="9270459" cy="4069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04FD233-DB76-4E59-9837-28CC82B01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solidFill>
              </a:defRPr>
            </a:lvl1pPr>
          </a:lstStyle>
          <a:p>
            <a:fld id="{CDFACD6B-B89C-4938-B01D-D386274AFDAC}" type="datetimeFigureOut">
              <a:rPr lang="en-GB" smtClean="0"/>
              <a:pPr/>
              <a:t>28/11/2024</a:t>
            </a:fld>
            <a:endParaRPr lang="en-GB"/>
          </a:p>
        </p:txBody>
      </p:sp>
      <p:sp>
        <p:nvSpPr>
          <p:cNvPr id="5" name="Footer Placeholder 4">
            <a:extLst>
              <a:ext uri="{FF2B5EF4-FFF2-40B4-BE49-F238E27FC236}">
                <a16:creationId xmlns:a16="http://schemas.microsoft.com/office/drawing/2014/main" id="{DD37B06C-3422-4475-9EC2-604A5FBE2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en-GB"/>
          </a:p>
        </p:txBody>
      </p:sp>
      <p:sp>
        <p:nvSpPr>
          <p:cNvPr id="6" name="Slide Number Placeholder 5">
            <a:extLst>
              <a:ext uri="{FF2B5EF4-FFF2-40B4-BE49-F238E27FC236}">
                <a16:creationId xmlns:a16="http://schemas.microsoft.com/office/drawing/2014/main" id="{57FFF8A0-2955-43A6-AA56-2AEE057D4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7B0A0FBE-C3A7-4413-BD78-EED5C08BD17E}" type="slidenum">
              <a:rPr lang="en-GB" smtClean="0"/>
              <a:pPr/>
              <a:t>‹#›</a:t>
            </a:fld>
            <a:endParaRPr lang="en-GB"/>
          </a:p>
        </p:txBody>
      </p:sp>
      <p:pic>
        <p:nvPicPr>
          <p:cNvPr id="7" name="Picture 6" descr="BiG Challenge">
            <a:extLst>
              <a:ext uri="{FF2B5EF4-FFF2-40B4-BE49-F238E27FC236}">
                <a16:creationId xmlns:a16="http://schemas.microsoft.com/office/drawing/2014/main" id="{D97E8C18-DE40-FACE-13C4-3B478248670C}"/>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54706" y="197044"/>
            <a:ext cx="2233760" cy="1600114"/>
          </a:xfrm>
          <a:prstGeom prst="rect">
            <a:avLst/>
          </a:prstGeom>
        </p:spPr>
      </p:pic>
      <p:pic>
        <p:nvPicPr>
          <p:cNvPr id="8" name="Picture 7" descr="Sheffield City Council">
            <a:extLst>
              <a:ext uri="{FF2B5EF4-FFF2-40B4-BE49-F238E27FC236}">
                <a16:creationId xmlns:a16="http://schemas.microsoft.com/office/drawing/2014/main" id="{0787CEF3-DA2F-0E85-4F6B-E6DBD9EA447C}"/>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545633" y="4353435"/>
            <a:ext cx="1279865" cy="1004601"/>
          </a:xfrm>
          <a:prstGeom prst="rect">
            <a:avLst/>
          </a:prstGeom>
        </p:spPr>
      </p:pic>
      <p:pic>
        <p:nvPicPr>
          <p:cNvPr id="9" name="Picture 3" descr="See It Be It in Sheffield">
            <a:extLst>
              <a:ext uri="{FF2B5EF4-FFF2-40B4-BE49-F238E27FC236}">
                <a16:creationId xmlns:a16="http://schemas.microsoft.com/office/drawing/2014/main" id="{9B5EA8D9-2456-A3BB-5E25-09B532F097A5}"/>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210909" y="3432911"/>
            <a:ext cx="2061720" cy="785086"/>
          </a:xfrm>
          <a:prstGeom prst="rect">
            <a:avLst/>
          </a:prstGeom>
        </p:spPr>
      </p:pic>
    </p:spTree>
    <p:extLst>
      <p:ext uri="{BB962C8B-B14F-4D97-AF65-F5344CB8AC3E}">
        <p14:creationId xmlns:p14="http://schemas.microsoft.com/office/powerpoint/2010/main" val="9393430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815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645C13-9926-4400-85FE-924290E553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778699B-2F91-419C-B7C9-F7AFE69A3941}"/>
              </a:ext>
            </a:extLst>
          </p:cNvPr>
          <p:cNvSpPr>
            <a:spLocks noGrp="1"/>
          </p:cNvSpPr>
          <p:nvPr>
            <p:ph type="body" idx="1"/>
          </p:nvPr>
        </p:nvSpPr>
        <p:spPr>
          <a:xfrm>
            <a:off x="838200" y="1825625"/>
            <a:ext cx="10515600" cy="4069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04FD233-DB76-4E59-9837-28CC82B01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solidFill>
              </a:defRPr>
            </a:lvl1pPr>
          </a:lstStyle>
          <a:p>
            <a:fld id="{CDFACD6B-B89C-4938-B01D-D386274AFDAC}" type="datetimeFigureOut">
              <a:rPr lang="en-GB" smtClean="0"/>
              <a:pPr/>
              <a:t>28/11/2024</a:t>
            </a:fld>
            <a:endParaRPr lang="en-GB"/>
          </a:p>
        </p:txBody>
      </p:sp>
      <p:sp>
        <p:nvSpPr>
          <p:cNvPr id="5" name="Footer Placeholder 4">
            <a:extLst>
              <a:ext uri="{FF2B5EF4-FFF2-40B4-BE49-F238E27FC236}">
                <a16:creationId xmlns:a16="http://schemas.microsoft.com/office/drawing/2014/main" id="{DD37B06C-3422-4475-9EC2-604A5FBE29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bg1"/>
                </a:solidFill>
              </a:defRPr>
            </a:lvl1pPr>
          </a:lstStyle>
          <a:p>
            <a:endParaRPr lang="en-GB"/>
          </a:p>
        </p:txBody>
      </p:sp>
      <p:sp>
        <p:nvSpPr>
          <p:cNvPr id="6" name="Slide Number Placeholder 5">
            <a:extLst>
              <a:ext uri="{FF2B5EF4-FFF2-40B4-BE49-F238E27FC236}">
                <a16:creationId xmlns:a16="http://schemas.microsoft.com/office/drawing/2014/main" id="{57FFF8A0-2955-43A6-AA56-2AEE057D4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7B0A0FBE-C3A7-4413-BD78-EED5C08BD17E}" type="slidenum">
              <a:rPr lang="en-GB" smtClean="0"/>
              <a:pPr/>
              <a:t>‹#›</a:t>
            </a:fld>
            <a:endParaRPr lang="en-GB"/>
          </a:p>
        </p:txBody>
      </p:sp>
    </p:spTree>
    <p:extLst>
      <p:ext uri="{BB962C8B-B14F-4D97-AF65-F5344CB8AC3E}">
        <p14:creationId xmlns:p14="http://schemas.microsoft.com/office/powerpoint/2010/main" val="19780666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2.jpeg"/><Relationship Id="rId3" Type="http://schemas.openxmlformats.org/officeDocument/2006/relationships/image" Target="../media/image16.png"/><Relationship Id="rId7" Type="http://schemas.openxmlformats.org/officeDocument/2006/relationships/image" Target="../media/image13.jpeg"/><Relationship Id="rId12"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7.jp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20.png"/><Relationship Id="rId4" Type="http://schemas.openxmlformats.org/officeDocument/2006/relationships/image" Target="../media/image23.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s://www.scci.org.uk/news/pride-of-place-comes-to-sheffield!/" TargetMode="External"/><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hyperlink" Target="https://www.hepp.ac.uk/" TargetMode="External"/><Relationship Id="rId12"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hyperlink" Target="https://hlmarchitects.com/" TargetMode="External"/><Relationship Id="rId4" Type="http://schemas.openxmlformats.org/officeDocument/2006/relationships/image" Target="../media/image9.png"/><Relationship Id="rId9" Type="http://schemas.openxmlformats.org/officeDocument/2006/relationships/hyperlink" Target="https://www.british-business-bank.co.uk/"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kitlocker.com/" TargetMode="External"/><Relationship Id="rId13" Type="http://schemas.openxmlformats.org/officeDocument/2006/relationships/image" Target="../media/image19.png"/><Relationship Id="rId3" Type="http://schemas.openxmlformats.org/officeDocument/2006/relationships/hyperlink" Target="https://www.rebuscreative.co.uk/" TargetMode="External"/><Relationship Id="rId7" Type="http://schemas.openxmlformats.org/officeDocument/2006/relationships/hyperlink" Target="https://www.mgrw.co.uk/" TargetMode="External"/><Relationship Id="rId12" Type="http://schemas.openxmlformats.org/officeDocument/2006/relationships/image" Target="../media/image18.jpeg"/><Relationship Id="rId2" Type="http://schemas.openxmlformats.org/officeDocument/2006/relationships/hyperlink" Target="https://www.henryboot.co.uk/" TargetMode="External"/><Relationship Id="rId16"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hyperlink" Target="https://scccc.co.uk/" TargetMode="External"/><Relationship Id="rId11" Type="http://schemas.openxmlformats.org/officeDocument/2006/relationships/image" Target="../media/image17.jpg"/><Relationship Id="rId5" Type="http://schemas.openxmlformats.org/officeDocument/2006/relationships/hyperlink" Target="https://www.sevenhillscreative.co.uk/" TargetMode="External"/><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hyperlink" Target="https://www.madeinsheffield.org/" TargetMode="External"/><Relationship Id="rId9" Type="http://schemas.openxmlformats.org/officeDocument/2006/relationships/image" Target="../media/image15.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95043D7-579B-80C0-555B-7ED99A4C49E6}"/>
              </a:ext>
            </a:extLst>
          </p:cNvPr>
          <p:cNvSpPr>
            <a:spLocks noGrp="1"/>
          </p:cNvSpPr>
          <p:nvPr>
            <p:ph type="ctrTitle"/>
          </p:nvPr>
        </p:nvSpPr>
        <p:spPr>
          <a:xfrm>
            <a:off x="6238613" y="3687143"/>
            <a:ext cx="5719589" cy="2167247"/>
          </a:xfrm>
        </p:spPr>
        <p:txBody>
          <a:bodyPr/>
          <a:lstStyle/>
          <a:p>
            <a:r>
              <a:rPr lang="en-GB" sz="2400" b="0" dirty="0"/>
              <a:t>Your </a:t>
            </a:r>
            <a:r>
              <a:rPr lang="en-GB" sz="2400" b="0" dirty="0" err="1"/>
              <a:t>BiG</a:t>
            </a:r>
            <a:r>
              <a:rPr lang="en-GB" sz="2400" b="0" dirty="0"/>
              <a:t> Challenge Journey</a:t>
            </a:r>
            <a:br>
              <a:rPr lang="en-GB" sz="2400" b="0" dirty="0"/>
            </a:br>
            <a:br>
              <a:rPr lang="en-GB" sz="2400" b="0" dirty="0"/>
            </a:br>
            <a:r>
              <a:rPr lang="en-GB" sz="2400" b="0" dirty="0"/>
              <a:t>An opportunity to reflect on your business, your product and your own learning</a:t>
            </a:r>
          </a:p>
        </p:txBody>
      </p:sp>
      <p:sp>
        <p:nvSpPr>
          <p:cNvPr id="3" name="Title 3">
            <a:extLst>
              <a:ext uri="{FF2B5EF4-FFF2-40B4-BE49-F238E27FC236}">
                <a16:creationId xmlns:a16="http://schemas.microsoft.com/office/drawing/2014/main" id="{B712B057-9F1E-B158-7136-5EF861C0AB51}"/>
              </a:ext>
            </a:extLst>
          </p:cNvPr>
          <p:cNvSpPr txBox="1">
            <a:spLocks/>
          </p:cNvSpPr>
          <p:nvPr/>
        </p:nvSpPr>
        <p:spPr>
          <a:xfrm>
            <a:off x="6238613" y="1921534"/>
            <a:ext cx="5434362" cy="1033540"/>
          </a:xfrm>
          <a:prstGeom prst="rect">
            <a:avLst/>
          </a:prstGeom>
        </p:spPr>
        <p:txBody>
          <a:bodyPr anchor="ctr"/>
          <a:lstStyle>
            <a:lvl1pPr algn="ctr" defTabSz="914400" rtl="0" eaLnBrk="1" latinLnBrk="0" hangingPunct="1">
              <a:lnSpc>
                <a:spcPct val="75000"/>
              </a:lnSpc>
              <a:spcBef>
                <a:spcPct val="0"/>
              </a:spcBef>
              <a:buNone/>
              <a:defRPr sz="6000" b="1" kern="1200">
                <a:solidFill>
                  <a:schemeClr val="bg1"/>
                </a:solidFill>
                <a:latin typeface="+mj-lt"/>
                <a:ea typeface="+mj-ea"/>
                <a:cs typeface="+mj-cs"/>
              </a:defRPr>
            </a:lvl1pPr>
          </a:lstStyle>
          <a:p>
            <a:r>
              <a:rPr lang="en-GB" sz="7200" dirty="0"/>
              <a:t>Reflective Journal</a:t>
            </a:r>
          </a:p>
        </p:txBody>
      </p:sp>
    </p:spTree>
    <p:extLst>
      <p:ext uri="{BB962C8B-B14F-4D97-AF65-F5344CB8AC3E}">
        <p14:creationId xmlns:p14="http://schemas.microsoft.com/office/powerpoint/2010/main" val="1930087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C9BB5-8006-B667-F114-CDBEA7A99BA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55B01D-AB5E-4496-8F32-2E2BA12C3BAA}"/>
              </a:ext>
            </a:extLst>
          </p:cNvPr>
          <p:cNvSpPr>
            <a:spLocks noGrp="1"/>
          </p:cNvSpPr>
          <p:nvPr>
            <p:ph type="title"/>
          </p:nvPr>
        </p:nvSpPr>
        <p:spPr>
          <a:xfrm>
            <a:off x="4201316" y="311831"/>
            <a:ext cx="9146537" cy="1325563"/>
          </a:xfrm>
        </p:spPr>
        <p:txBody>
          <a:bodyPr/>
          <a:lstStyle/>
          <a:p>
            <a:r>
              <a:rPr lang="en-GB" dirty="0">
                <a:solidFill>
                  <a:schemeClr val="accent5"/>
                </a:solidFill>
              </a:rPr>
              <a:t>Problem Solving</a:t>
            </a:r>
          </a:p>
        </p:txBody>
      </p:sp>
      <p:pic>
        <p:nvPicPr>
          <p:cNvPr id="2" name="Picture 1" descr="Icon&#10;&#10;Description automatically generated with low confidence">
            <a:extLst>
              <a:ext uri="{FF2B5EF4-FFF2-40B4-BE49-F238E27FC236}">
                <a16:creationId xmlns:a16="http://schemas.microsoft.com/office/drawing/2014/main" id="{6A477C6A-02A4-D4AF-0AAF-614A5AE3C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7631" y="206978"/>
            <a:ext cx="1800000" cy="1800000"/>
          </a:xfrm>
          <a:prstGeom prst="rect">
            <a:avLst/>
          </a:prstGeom>
        </p:spPr>
      </p:pic>
      <p:sp>
        <p:nvSpPr>
          <p:cNvPr id="3" name="TextBox 2">
            <a:extLst>
              <a:ext uri="{FF2B5EF4-FFF2-40B4-BE49-F238E27FC236}">
                <a16:creationId xmlns:a16="http://schemas.microsoft.com/office/drawing/2014/main" id="{6F2274D5-BAB1-204E-FB1E-7895068E66EA}"/>
              </a:ext>
            </a:extLst>
          </p:cNvPr>
          <p:cNvSpPr txBox="1"/>
          <p:nvPr/>
        </p:nvSpPr>
        <p:spPr>
          <a:xfrm>
            <a:off x="354381" y="2041999"/>
            <a:ext cx="2160000" cy="3354765"/>
          </a:xfrm>
          <a:prstGeom prst="rect">
            <a:avLst/>
          </a:prstGeom>
          <a:noFill/>
          <a:ln>
            <a:solidFill>
              <a:schemeClr val="accent5"/>
            </a:solidFill>
          </a:ln>
        </p:spPr>
        <p:txBody>
          <a:bodyPr wrap="square" rtlCol="0">
            <a:spAutoFit/>
          </a:bodyPr>
          <a:lstStyle/>
          <a:p>
            <a:r>
              <a:rPr lang="en-GB" sz="1600" b="1" dirty="0">
                <a:solidFill>
                  <a:schemeClr val="accent5"/>
                </a:solidFill>
              </a:rPr>
              <a:t>Tip Box</a:t>
            </a:r>
            <a:endParaRPr lang="en-GB" dirty="0">
              <a:solidFill>
                <a:schemeClr val="accent5"/>
              </a:solidFill>
            </a:endParaRPr>
          </a:p>
          <a:p>
            <a:pPr marL="285750" indent="-285750">
              <a:buFont typeface="Arial" panose="020B0604020202020204" pitchFamily="34" charset="0"/>
              <a:buChar char="•"/>
            </a:pPr>
            <a:r>
              <a:rPr lang="en-GB" sz="1400" dirty="0">
                <a:solidFill>
                  <a:schemeClr val="accent5"/>
                </a:solidFill>
              </a:rPr>
              <a:t>What problems or challenges did you come across?</a:t>
            </a:r>
          </a:p>
          <a:p>
            <a:pPr marL="285750" indent="-285750">
              <a:buFont typeface="Arial" panose="020B0604020202020204" pitchFamily="34" charset="0"/>
              <a:buChar char="•"/>
            </a:pPr>
            <a:r>
              <a:rPr lang="en-GB" sz="1400" dirty="0">
                <a:solidFill>
                  <a:schemeClr val="accent5"/>
                </a:solidFill>
              </a:rPr>
              <a:t>How did you overcome these challenges?</a:t>
            </a:r>
          </a:p>
          <a:p>
            <a:pPr marL="285750" indent="-285750">
              <a:buFont typeface="Arial" panose="020B0604020202020204" pitchFamily="34" charset="0"/>
              <a:buChar char="•"/>
            </a:pPr>
            <a:r>
              <a:rPr lang="en-GB" sz="1400" dirty="0">
                <a:solidFill>
                  <a:schemeClr val="accent5"/>
                </a:solidFill>
              </a:rPr>
              <a:t>Did you ask for advice?</a:t>
            </a:r>
          </a:p>
          <a:p>
            <a:pPr marL="285750" indent="-285750">
              <a:buFont typeface="Arial" panose="020B0604020202020204" pitchFamily="34" charset="0"/>
              <a:buChar char="•"/>
            </a:pPr>
            <a:r>
              <a:rPr lang="en-GB" sz="1400" dirty="0">
                <a:solidFill>
                  <a:schemeClr val="accent5"/>
                </a:solidFill>
              </a:rPr>
              <a:t>Who did you speak to?</a:t>
            </a:r>
          </a:p>
          <a:p>
            <a:pPr marL="285750" indent="-285750">
              <a:buFont typeface="Arial" panose="020B0604020202020204" pitchFamily="34" charset="0"/>
              <a:buChar char="•"/>
            </a:pPr>
            <a:r>
              <a:rPr lang="en-GB" sz="1400" dirty="0">
                <a:solidFill>
                  <a:schemeClr val="accent5"/>
                </a:solidFill>
              </a:rPr>
              <a:t>Does your product/service solve an everyday problem?</a:t>
            </a:r>
          </a:p>
        </p:txBody>
      </p:sp>
    </p:spTree>
    <p:extLst>
      <p:ext uri="{BB962C8B-B14F-4D97-AF65-F5344CB8AC3E}">
        <p14:creationId xmlns:p14="http://schemas.microsoft.com/office/powerpoint/2010/main" val="1824372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1EE83-3029-1841-7744-93014F7E9E2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5C29A1-9304-F7ED-6059-17F9E94748C7}"/>
              </a:ext>
            </a:extLst>
          </p:cNvPr>
          <p:cNvSpPr>
            <a:spLocks noGrp="1"/>
          </p:cNvSpPr>
          <p:nvPr>
            <p:ph type="title"/>
          </p:nvPr>
        </p:nvSpPr>
        <p:spPr>
          <a:xfrm>
            <a:off x="4201316" y="311831"/>
            <a:ext cx="9146537" cy="1325563"/>
          </a:xfrm>
        </p:spPr>
        <p:txBody>
          <a:bodyPr/>
          <a:lstStyle/>
          <a:p>
            <a:r>
              <a:rPr lang="en-GB" dirty="0">
                <a:solidFill>
                  <a:schemeClr val="accent5"/>
                </a:solidFill>
              </a:rPr>
              <a:t>Aiming High</a:t>
            </a:r>
          </a:p>
        </p:txBody>
      </p:sp>
      <p:pic>
        <p:nvPicPr>
          <p:cNvPr id="3" name="Picture 2" descr="A picture containing gear&#10;&#10;Description automatically generated">
            <a:extLst>
              <a:ext uri="{FF2B5EF4-FFF2-40B4-BE49-F238E27FC236}">
                <a16:creationId xmlns:a16="http://schemas.microsoft.com/office/drawing/2014/main" id="{96DB4CF0-026F-C354-1FE6-B57BBA649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2570" y="337486"/>
            <a:ext cx="2112782" cy="389830"/>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F8F41798-5558-07E0-C403-B532E0418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316" y="74612"/>
            <a:ext cx="1800000" cy="1800000"/>
          </a:xfrm>
          <a:prstGeom prst="rect">
            <a:avLst/>
          </a:prstGeom>
        </p:spPr>
      </p:pic>
      <p:sp>
        <p:nvSpPr>
          <p:cNvPr id="8" name="TextBox 7">
            <a:extLst>
              <a:ext uri="{FF2B5EF4-FFF2-40B4-BE49-F238E27FC236}">
                <a16:creationId xmlns:a16="http://schemas.microsoft.com/office/drawing/2014/main" id="{9137DA3C-E44A-4891-079F-214ED5F40B0E}"/>
              </a:ext>
            </a:extLst>
          </p:cNvPr>
          <p:cNvSpPr txBox="1"/>
          <p:nvPr/>
        </p:nvSpPr>
        <p:spPr>
          <a:xfrm>
            <a:off x="354381" y="2041999"/>
            <a:ext cx="2160000" cy="3204000"/>
          </a:xfrm>
          <a:prstGeom prst="rect">
            <a:avLst/>
          </a:prstGeom>
          <a:noFill/>
          <a:ln>
            <a:solidFill>
              <a:schemeClr val="accent5"/>
            </a:solidFill>
          </a:ln>
        </p:spPr>
        <p:txBody>
          <a:bodyPr wrap="square" rtlCol="0">
            <a:spAutoFit/>
          </a:bodyPr>
          <a:lstStyle/>
          <a:p>
            <a:r>
              <a:rPr lang="en-GB" sz="1600" b="1" dirty="0">
                <a:solidFill>
                  <a:schemeClr val="accent5"/>
                </a:solidFill>
              </a:rPr>
              <a:t>Tip Box</a:t>
            </a:r>
            <a:endParaRPr lang="en-GB" dirty="0">
              <a:solidFill>
                <a:schemeClr val="accent5"/>
              </a:solidFill>
            </a:endParaRPr>
          </a:p>
          <a:p>
            <a:pPr marL="285750" indent="-285750">
              <a:buFont typeface="Arial" panose="020B0604020202020204" pitchFamily="34" charset="0"/>
              <a:buChar char="•"/>
            </a:pPr>
            <a:r>
              <a:rPr lang="en-GB" sz="1400" dirty="0">
                <a:solidFill>
                  <a:schemeClr val="accent5"/>
                </a:solidFill>
              </a:rPr>
              <a:t>How did you plan and set goals for your business team?</a:t>
            </a:r>
          </a:p>
          <a:p>
            <a:pPr marL="285750" indent="-285750">
              <a:buFont typeface="Arial" panose="020B0604020202020204" pitchFamily="34" charset="0"/>
              <a:buChar char="•"/>
            </a:pPr>
            <a:r>
              <a:rPr lang="en-GB" sz="1400" dirty="0">
                <a:solidFill>
                  <a:schemeClr val="accent5"/>
                </a:solidFill>
              </a:rPr>
              <a:t>How did you know when you were doing well?</a:t>
            </a:r>
          </a:p>
          <a:p>
            <a:pPr marL="285750" indent="-285750">
              <a:buFont typeface="Arial" panose="020B0604020202020204" pitchFamily="34" charset="0"/>
              <a:buChar char="•"/>
            </a:pPr>
            <a:r>
              <a:rPr lang="en-GB" sz="1400" dirty="0">
                <a:solidFill>
                  <a:schemeClr val="accent5"/>
                </a:solidFill>
              </a:rPr>
              <a:t>Were you able to stay positive even when things got difficult?</a:t>
            </a:r>
          </a:p>
          <a:p>
            <a:pPr marL="285750" indent="-285750">
              <a:buFont typeface="Arial" panose="020B0604020202020204" pitchFamily="34" charset="0"/>
              <a:buChar char="•"/>
            </a:pPr>
            <a:r>
              <a:rPr lang="en-GB" sz="1400" dirty="0">
                <a:solidFill>
                  <a:schemeClr val="accent5"/>
                </a:solidFill>
              </a:rPr>
              <a:t>How did you help each other stay positive?</a:t>
            </a:r>
          </a:p>
        </p:txBody>
      </p:sp>
    </p:spTree>
    <p:extLst>
      <p:ext uri="{BB962C8B-B14F-4D97-AF65-F5344CB8AC3E}">
        <p14:creationId xmlns:p14="http://schemas.microsoft.com/office/powerpoint/2010/main" val="2353468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B4B77-8A12-E72C-5198-A8994A4D13B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AE589F-C112-81FA-C38A-847C446F52C4}"/>
              </a:ext>
            </a:extLst>
          </p:cNvPr>
          <p:cNvSpPr>
            <a:spLocks noGrp="1"/>
          </p:cNvSpPr>
          <p:nvPr>
            <p:ph type="title"/>
          </p:nvPr>
        </p:nvSpPr>
        <p:spPr>
          <a:xfrm>
            <a:off x="4201317" y="311831"/>
            <a:ext cx="5185752" cy="1325563"/>
          </a:xfrm>
        </p:spPr>
        <p:txBody>
          <a:bodyPr/>
          <a:lstStyle/>
          <a:p>
            <a:r>
              <a:rPr lang="en-GB" dirty="0">
                <a:solidFill>
                  <a:schemeClr val="accent5"/>
                </a:solidFill>
              </a:rPr>
              <a:t>Sustainability</a:t>
            </a:r>
          </a:p>
        </p:txBody>
      </p:sp>
      <p:pic>
        <p:nvPicPr>
          <p:cNvPr id="2" name="Picture 4">
            <a:extLst>
              <a:ext uri="{FF2B5EF4-FFF2-40B4-BE49-F238E27FC236}">
                <a16:creationId xmlns:a16="http://schemas.microsoft.com/office/drawing/2014/main" id="{5A565331-1EB9-BEAE-A0B6-F62E58A8A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8377" y="355951"/>
            <a:ext cx="2142430" cy="5231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a:extLst>
              <a:ext uri="{FF2B5EF4-FFF2-40B4-BE49-F238E27FC236}">
                <a16:creationId xmlns:a16="http://schemas.microsoft.com/office/drawing/2014/main" id="{185E3C1C-C41E-E62A-E95B-44331A52DD4E}"/>
              </a:ext>
            </a:extLst>
          </p:cNvPr>
          <p:cNvSpPr>
            <a:spLocks noChangeArrowheads="1"/>
          </p:cNvSpPr>
          <p:nvPr/>
        </p:nvSpPr>
        <p:spPr bwMode="auto">
          <a:xfrm flipV="1">
            <a:off x="2219001" y="-1006999"/>
            <a:ext cx="54020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053" name="Picture 5" descr="29,300+ Leaf Sustainability Icon Stock Illustrations, Royalty-Free Vector  Graphics &amp; Clip Art - iStock">
            <a:extLst>
              <a:ext uri="{FF2B5EF4-FFF2-40B4-BE49-F238E27FC236}">
                <a16:creationId xmlns:a16="http://schemas.microsoft.com/office/drawing/2014/main" id="{E8A0AD25-19F1-6AA4-34B0-BF813A682A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05" t="11344" r="16914" b="11368"/>
          <a:stretch/>
        </p:blipFill>
        <p:spPr bwMode="auto">
          <a:xfrm>
            <a:off x="2664069" y="96863"/>
            <a:ext cx="1287283" cy="15405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D4ECB2D-0D40-3244-BC63-2B7B02843855}"/>
              </a:ext>
            </a:extLst>
          </p:cNvPr>
          <p:cNvSpPr txBox="1"/>
          <p:nvPr/>
        </p:nvSpPr>
        <p:spPr>
          <a:xfrm>
            <a:off x="354381" y="2041999"/>
            <a:ext cx="2160000" cy="3816429"/>
          </a:xfrm>
          <a:prstGeom prst="rect">
            <a:avLst/>
          </a:prstGeom>
          <a:solidFill>
            <a:schemeClr val="bg1"/>
          </a:solidFill>
          <a:ln>
            <a:solidFill>
              <a:schemeClr val="accent5"/>
            </a:solidFill>
          </a:ln>
        </p:spPr>
        <p:txBody>
          <a:bodyPr wrap="square" rtlCol="0">
            <a:spAutoFit/>
          </a:bodyPr>
          <a:lstStyle/>
          <a:p>
            <a:r>
              <a:rPr lang="en-GB" sz="1800" b="1" dirty="0">
                <a:solidFill>
                  <a:schemeClr val="accent5"/>
                </a:solidFill>
              </a:rPr>
              <a:t>Tip Box</a:t>
            </a:r>
            <a:endParaRPr lang="en-GB" sz="1600" dirty="0">
              <a:solidFill>
                <a:schemeClr val="accent5"/>
              </a:solidFill>
            </a:endParaRPr>
          </a:p>
          <a:p>
            <a:pPr marL="285750" indent="-285750">
              <a:buFont typeface="Arial" panose="020B0604020202020204" pitchFamily="34" charset="0"/>
              <a:buChar char="•"/>
            </a:pPr>
            <a:r>
              <a:rPr lang="en-GB" sz="1400" dirty="0">
                <a:solidFill>
                  <a:schemeClr val="accent5"/>
                </a:solidFill>
              </a:rPr>
              <a:t>How did you reduce the impact of your business on the environment?</a:t>
            </a:r>
          </a:p>
          <a:p>
            <a:pPr marL="285750" indent="-285750">
              <a:buFont typeface="Arial" panose="020B0604020202020204" pitchFamily="34" charset="0"/>
              <a:buChar char="•"/>
            </a:pPr>
            <a:r>
              <a:rPr lang="en-GB" sz="1400" dirty="0">
                <a:solidFill>
                  <a:schemeClr val="accent5"/>
                </a:solidFill>
              </a:rPr>
              <a:t>Did you use recycled materials?</a:t>
            </a:r>
          </a:p>
          <a:p>
            <a:pPr marL="285750" indent="-285750">
              <a:buFont typeface="Arial" panose="020B0604020202020204" pitchFamily="34" charset="0"/>
              <a:buChar char="•"/>
            </a:pPr>
            <a:r>
              <a:rPr lang="en-GB" sz="1400" dirty="0">
                <a:solidFill>
                  <a:schemeClr val="accent5"/>
                </a:solidFill>
              </a:rPr>
              <a:t>Did you buy materials locally?</a:t>
            </a:r>
          </a:p>
          <a:p>
            <a:pPr marL="285750" indent="-285750">
              <a:buFont typeface="Arial" panose="020B0604020202020204" pitchFamily="34" charset="0"/>
              <a:buChar char="•"/>
            </a:pPr>
            <a:r>
              <a:rPr lang="en-GB" sz="1400" dirty="0">
                <a:solidFill>
                  <a:schemeClr val="accent5"/>
                </a:solidFill>
              </a:rPr>
              <a:t>Is your product recyclable after use?</a:t>
            </a:r>
          </a:p>
          <a:p>
            <a:pPr marL="285750" indent="-285750">
              <a:buFont typeface="Arial" panose="020B0604020202020204" pitchFamily="34" charset="0"/>
              <a:buChar char="•"/>
            </a:pPr>
            <a:r>
              <a:rPr lang="en-GB" sz="1400" dirty="0">
                <a:solidFill>
                  <a:schemeClr val="accent5"/>
                </a:solidFill>
              </a:rPr>
              <a:t>Does your idea help the environment?</a:t>
            </a:r>
          </a:p>
          <a:p>
            <a:pPr marL="285750" indent="-285750">
              <a:buFont typeface="Arial" panose="020B0604020202020204" pitchFamily="34" charset="0"/>
              <a:buChar char="•"/>
            </a:pPr>
            <a:r>
              <a:rPr lang="en-GB" sz="1400" dirty="0">
                <a:solidFill>
                  <a:schemeClr val="accent5"/>
                </a:solidFill>
              </a:rPr>
              <a:t>Have you upcycled, re-used or re-purposed any materials or items?</a:t>
            </a:r>
          </a:p>
        </p:txBody>
      </p:sp>
    </p:spTree>
    <p:extLst>
      <p:ext uri="{BB962C8B-B14F-4D97-AF65-F5344CB8AC3E}">
        <p14:creationId xmlns:p14="http://schemas.microsoft.com/office/powerpoint/2010/main" val="527035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A83F2-CA53-EEF5-46BD-2C18E188A5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35A8D0-4970-5C97-7082-562626D607E4}"/>
              </a:ext>
            </a:extLst>
          </p:cNvPr>
          <p:cNvSpPr>
            <a:spLocks noGrp="1"/>
          </p:cNvSpPr>
          <p:nvPr>
            <p:ph type="title"/>
          </p:nvPr>
        </p:nvSpPr>
        <p:spPr>
          <a:xfrm>
            <a:off x="4201317" y="311831"/>
            <a:ext cx="5185752" cy="1325563"/>
          </a:xfrm>
        </p:spPr>
        <p:txBody>
          <a:bodyPr/>
          <a:lstStyle/>
          <a:p>
            <a:r>
              <a:rPr lang="en-GB" dirty="0">
                <a:solidFill>
                  <a:schemeClr val="accent5"/>
                </a:solidFill>
              </a:rPr>
              <a:t>Marketing &amp; Sales</a:t>
            </a:r>
          </a:p>
        </p:txBody>
      </p:sp>
      <p:sp>
        <p:nvSpPr>
          <p:cNvPr id="7" name="Rectangle 1">
            <a:extLst>
              <a:ext uri="{FF2B5EF4-FFF2-40B4-BE49-F238E27FC236}">
                <a16:creationId xmlns:a16="http://schemas.microsoft.com/office/drawing/2014/main" id="{B538BB3E-7376-EC9E-3C05-4454BC400F81}"/>
              </a:ext>
            </a:extLst>
          </p:cNvPr>
          <p:cNvSpPr>
            <a:spLocks noChangeArrowheads="1"/>
          </p:cNvSpPr>
          <p:nvPr/>
        </p:nvSpPr>
        <p:spPr bwMode="auto">
          <a:xfrm flipV="1">
            <a:off x="2219001" y="-1006999"/>
            <a:ext cx="54020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3074" name="Picture 2" descr="Rebus Creative Solutions - Sheffield Design &amp; Marketing Agency">
            <a:extLst>
              <a:ext uri="{FF2B5EF4-FFF2-40B4-BE49-F238E27FC236}">
                <a16:creationId xmlns:a16="http://schemas.microsoft.com/office/drawing/2014/main" id="{0708B291-5248-F820-55B7-19445912AE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48" b="31714"/>
          <a:stretch/>
        </p:blipFill>
        <p:spPr bwMode="auto">
          <a:xfrm>
            <a:off x="9792381" y="328726"/>
            <a:ext cx="2143125" cy="6458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30AA0D2-C702-E65D-1F9C-8DBB2DF9C9A8}"/>
              </a:ext>
            </a:extLst>
          </p:cNvPr>
          <p:cNvSpPr txBox="1"/>
          <p:nvPr/>
        </p:nvSpPr>
        <p:spPr>
          <a:xfrm>
            <a:off x="354381" y="2041999"/>
            <a:ext cx="2160000" cy="3600986"/>
          </a:xfrm>
          <a:prstGeom prst="rect">
            <a:avLst/>
          </a:prstGeom>
          <a:noFill/>
          <a:ln>
            <a:solidFill>
              <a:schemeClr val="accent5"/>
            </a:solidFill>
          </a:ln>
        </p:spPr>
        <p:txBody>
          <a:bodyPr wrap="square" rtlCol="0">
            <a:spAutoFit/>
          </a:bodyPr>
          <a:lstStyle/>
          <a:p>
            <a:r>
              <a:rPr lang="en-GB" sz="1800" b="1" dirty="0">
                <a:solidFill>
                  <a:schemeClr val="accent5"/>
                </a:solidFill>
              </a:rPr>
              <a:t>Tip Box</a:t>
            </a:r>
            <a:endParaRPr lang="en-GB" sz="1600" dirty="0">
              <a:solidFill>
                <a:schemeClr val="accent5"/>
              </a:solidFill>
            </a:endParaRPr>
          </a:p>
          <a:p>
            <a:pPr marL="285750" indent="-285750">
              <a:buFont typeface="Arial" panose="020B0604020202020204" pitchFamily="34" charset="0"/>
              <a:buChar char="•"/>
            </a:pPr>
            <a:r>
              <a:rPr lang="en-GB" sz="1400" dirty="0">
                <a:solidFill>
                  <a:schemeClr val="accent5"/>
                </a:solidFill>
              </a:rPr>
              <a:t>How did you market your business?</a:t>
            </a:r>
          </a:p>
          <a:p>
            <a:pPr marL="285750" indent="-285750">
              <a:buFont typeface="Arial" panose="020B0604020202020204" pitchFamily="34" charset="0"/>
              <a:buChar char="•"/>
            </a:pPr>
            <a:r>
              <a:rPr lang="en-GB" sz="1400" dirty="0">
                <a:solidFill>
                  <a:schemeClr val="accent5"/>
                </a:solidFill>
              </a:rPr>
              <a:t>Did you have a logo?</a:t>
            </a:r>
          </a:p>
          <a:p>
            <a:pPr marL="285750" indent="-285750">
              <a:buFont typeface="Arial" panose="020B0604020202020204" pitchFamily="34" charset="0"/>
              <a:buChar char="•"/>
            </a:pPr>
            <a:r>
              <a:rPr lang="en-GB" sz="1400" dirty="0">
                <a:solidFill>
                  <a:schemeClr val="accent5"/>
                </a:solidFill>
              </a:rPr>
              <a:t>Did you use adverts, posters or banners?</a:t>
            </a:r>
          </a:p>
          <a:p>
            <a:pPr marL="285750" indent="-285750">
              <a:buFont typeface="Arial" panose="020B0604020202020204" pitchFamily="34" charset="0"/>
              <a:buChar char="•"/>
            </a:pPr>
            <a:r>
              <a:rPr lang="en-GB" sz="1400" dirty="0">
                <a:solidFill>
                  <a:schemeClr val="accent5"/>
                </a:solidFill>
              </a:rPr>
              <a:t>Where did you advertise your business?</a:t>
            </a:r>
          </a:p>
          <a:p>
            <a:pPr marL="285750" indent="-285750">
              <a:buFont typeface="Arial" panose="020B0604020202020204" pitchFamily="34" charset="0"/>
              <a:buChar char="•"/>
            </a:pPr>
            <a:r>
              <a:rPr lang="en-GB" sz="1400" dirty="0">
                <a:solidFill>
                  <a:schemeClr val="accent5"/>
                </a:solidFill>
              </a:rPr>
              <a:t>Where did you sell your products?</a:t>
            </a:r>
          </a:p>
          <a:p>
            <a:pPr marL="285750" indent="-285750">
              <a:buFont typeface="Arial" panose="020B0604020202020204" pitchFamily="34" charset="0"/>
              <a:buChar char="•"/>
            </a:pPr>
            <a:r>
              <a:rPr lang="en-GB" sz="1400" dirty="0">
                <a:solidFill>
                  <a:schemeClr val="accent5"/>
                </a:solidFill>
              </a:rPr>
              <a:t>What was you unique selling point?</a:t>
            </a:r>
          </a:p>
          <a:p>
            <a:pPr marL="285750" indent="-285750">
              <a:buFont typeface="Arial" panose="020B0604020202020204" pitchFamily="34" charset="0"/>
              <a:buChar char="•"/>
            </a:pPr>
            <a:r>
              <a:rPr lang="en-GB" sz="1400" dirty="0">
                <a:solidFill>
                  <a:schemeClr val="accent5"/>
                </a:solidFill>
              </a:rPr>
              <a:t>What made you stand out from the crowd?</a:t>
            </a:r>
          </a:p>
        </p:txBody>
      </p:sp>
      <p:pic>
        <p:nvPicPr>
          <p:cNvPr id="3076" name="Picture 4" descr="Marketing Automation icon PNG and SVG Vector Free Download">
            <a:extLst>
              <a:ext uri="{FF2B5EF4-FFF2-40B4-BE49-F238E27FC236}">
                <a16:creationId xmlns:a16="http://schemas.microsoft.com/office/drawing/2014/main" id="{E27F2E6D-EA4B-93EA-AD88-EAEF94BCC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75" y="328726"/>
            <a:ext cx="1395086" cy="1188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582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AE8CD-69EE-A7F5-E4A0-A0D971EB41A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B1E10D-4509-B2BA-0328-6111AA56B4B5}"/>
              </a:ext>
            </a:extLst>
          </p:cNvPr>
          <p:cNvSpPr>
            <a:spLocks noGrp="1"/>
          </p:cNvSpPr>
          <p:nvPr>
            <p:ph type="title"/>
          </p:nvPr>
        </p:nvSpPr>
        <p:spPr>
          <a:xfrm>
            <a:off x="4201317" y="311831"/>
            <a:ext cx="5185752" cy="1325563"/>
          </a:xfrm>
        </p:spPr>
        <p:txBody>
          <a:bodyPr/>
          <a:lstStyle/>
          <a:p>
            <a:r>
              <a:rPr lang="en-GB" dirty="0">
                <a:solidFill>
                  <a:schemeClr val="accent5"/>
                </a:solidFill>
              </a:rPr>
              <a:t>Made in Sheffield</a:t>
            </a:r>
          </a:p>
        </p:txBody>
      </p:sp>
      <p:sp>
        <p:nvSpPr>
          <p:cNvPr id="7" name="Rectangle 1">
            <a:extLst>
              <a:ext uri="{FF2B5EF4-FFF2-40B4-BE49-F238E27FC236}">
                <a16:creationId xmlns:a16="http://schemas.microsoft.com/office/drawing/2014/main" id="{74FB8E75-68B4-2C4C-EFE8-6BA6D7885A83}"/>
              </a:ext>
            </a:extLst>
          </p:cNvPr>
          <p:cNvSpPr>
            <a:spLocks noChangeArrowheads="1"/>
          </p:cNvSpPr>
          <p:nvPr/>
        </p:nvSpPr>
        <p:spPr bwMode="auto">
          <a:xfrm flipV="1">
            <a:off x="2219001" y="-1006999"/>
            <a:ext cx="54020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 name="Picture 2" descr="Sheffield Defence&amp;#39; - Protection - The Company of Cutlers in Hallamshire">
            <a:extLst>
              <a:ext uri="{FF2B5EF4-FFF2-40B4-BE49-F238E27FC236}">
                <a16:creationId xmlns:a16="http://schemas.microsoft.com/office/drawing/2014/main" id="{E7176DBC-CB66-C718-B4E9-57C247F1C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78" y="235317"/>
            <a:ext cx="2133134" cy="8532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AF487BA-56D2-E8B3-881F-D2111D6F123C}"/>
              </a:ext>
            </a:extLst>
          </p:cNvPr>
          <p:cNvSpPr txBox="1"/>
          <p:nvPr/>
        </p:nvSpPr>
        <p:spPr>
          <a:xfrm>
            <a:off x="2514381" y="1611386"/>
            <a:ext cx="9239004" cy="338554"/>
          </a:xfrm>
          <a:prstGeom prst="rect">
            <a:avLst/>
          </a:prstGeom>
          <a:noFill/>
          <a:ln>
            <a:solidFill>
              <a:schemeClr val="accent6"/>
            </a:solidFill>
          </a:ln>
        </p:spPr>
        <p:txBody>
          <a:bodyPr wrap="square" rtlCol="0">
            <a:spAutoFit/>
          </a:bodyPr>
          <a:lstStyle/>
          <a:p>
            <a:pPr algn="ctr"/>
            <a:r>
              <a:rPr lang="en-GB" sz="1600" dirty="0">
                <a:solidFill>
                  <a:schemeClr val="accent6"/>
                </a:solidFill>
              </a:rPr>
              <a:t>In order to be considered for this award, your product must be ‘made’ and not bought in and sold on.</a:t>
            </a:r>
          </a:p>
        </p:txBody>
      </p:sp>
      <p:pic>
        <p:nvPicPr>
          <p:cNvPr id="4098" name="Picture 2" descr="Funky Gifts Yorkshire White Rose Vinyl Sticker : Amazon.co.uk: Automotive">
            <a:extLst>
              <a:ext uri="{FF2B5EF4-FFF2-40B4-BE49-F238E27FC236}">
                <a16:creationId xmlns:a16="http://schemas.microsoft.com/office/drawing/2014/main" id="{CB0AB534-B118-62BF-8D32-10941A2B6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322" y="311831"/>
            <a:ext cx="1243078" cy="12049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D8841C-2ED7-9D01-A78F-96DFB4EFB064}"/>
              </a:ext>
            </a:extLst>
          </p:cNvPr>
          <p:cNvSpPr txBox="1"/>
          <p:nvPr/>
        </p:nvSpPr>
        <p:spPr>
          <a:xfrm>
            <a:off x="354381" y="2041999"/>
            <a:ext cx="2160000" cy="2954655"/>
          </a:xfrm>
          <a:prstGeom prst="rect">
            <a:avLst/>
          </a:prstGeom>
          <a:noFill/>
          <a:ln>
            <a:solidFill>
              <a:schemeClr val="accent5"/>
            </a:solidFill>
          </a:ln>
        </p:spPr>
        <p:txBody>
          <a:bodyPr wrap="square" rtlCol="0">
            <a:spAutoFit/>
          </a:bodyPr>
          <a:lstStyle/>
          <a:p>
            <a:r>
              <a:rPr lang="en-GB" sz="1800" b="1" dirty="0">
                <a:solidFill>
                  <a:schemeClr val="accent5"/>
                </a:solidFill>
              </a:rPr>
              <a:t>Tip Box</a:t>
            </a:r>
            <a:endParaRPr lang="en-GB" sz="1600" dirty="0">
              <a:solidFill>
                <a:schemeClr val="accent5"/>
              </a:solidFill>
            </a:endParaRPr>
          </a:p>
          <a:p>
            <a:pPr marL="285750" indent="-285750">
              <a:buFont typeface="Arial" panose="020B0604020202020204" pitchFamily="34" charset="0"/>
              <a:buChar char="•"/>
            </a:pPr>
            <a:r>
              <a:rPr lang="en-GB" sz="1400" dirty="0">
                <a:solidFill>
                  <a:schemeClr val="accent5"/>
                </a:solidFill>
              </a:rPr>
              <a:t>Is your product manufactured?</a:t>
            </a:r>
          </a:p>
          <a:p>
            <a:pPr marL="285750" indent="-285750">
              <a:buFont typeface="Arial" panose="020B0604020202020204" pitchFamily="34" charset="0"/>
              <a:buChar char="•"/>
            </a:pPr>
            <a:r>
              <a:rPr lang="en-GB" sz="1400" dirty="0">
                <a:solidFill>
                  <a:schemeClr val="accent5"/>
                </a:solidFill>
              </a:rPr>
              <a:t>What materials have you used?</a:t>
            </a:r>
          </a:p>
          <a:p>
            <a:pPr marL="285750" indent="-285750">
              <a:buFont typeface="Arial" panose="020B0604020202020204" pitchFamily="34" charset="0"/>
              <a:buChar char="•"/>
            </a:pPr>
            <a:r>
              <a:rPr lang="en-GB" sz="1400" dirty="0">
                <a:solidFill>
                  <a:schemeClr val="accent5"/>
                </a:solidFill>
              </a:rPr>
              <a:t>Where did you buy your materials?</a:t>
            </a:r>
          </a:p>
          <a:p>
            <a:pPr marL="285750" indent="-285750">
              <a:buFont typeface="Arial" panose="020B0604020202020204" pitchFamily="34" charset="0"/>
              <a:buChar char="•"/>
            </a:pPr>
            <a:r>
              <a:rPr lang="en-GB" sz="1400" dirty="0">
                <a:solidFill>
                  <a:schemeClr val="accent5"/>
                </a:solidFill>
              </a:rPr>
              <a:t>How did you make your product?</a:t>
            </a:r>
          </a:p>
          <a:p>
            <a:pPr marL="285750" indent="-285750">
              <a:buFont typeface="Arial" panose="020B0604020202020204" pitchFamily="34" charset="0"/>
              <a:buChar char="•"/>
            </a:pPr>
            <a:r>
              <a:rPr lang="en-GB" sz="1400" dirty="0">
                <a:solidFill>
                  <a:schemeClr val="accent5"/>
                </a:solidFill>
              </a:rPr>
              <a:t>How did you tell people that your product is ‘Made in Sheffield’?</a:t>
            </a:r>
          </a:p>
        </p:txBody>
      </p:sp>
    </p:spTree>
    <p:extLst>
      <p:ext uri="{BB962C8B-B14F-4D97-AF65-F5344CB8AC3E}">
        <p14:creationId xmlns:p14="http://schemas.microsoft.com/office/powerpoint/2010/main" val="1736806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10AF8-0A0B-DACE-3DB9-2F673425A8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DF6F739-B122-10EC-BDBF-D193FD640A9B}"/>
              </a:ext>
            </a:extLst>
          </p:cNvPr>
          <p:cNvSpPr>
            <a:spLocks noGrp="1"/>
          </p:cNvSpPr>
          <p:nvPr>
            <p:ph type="title"/>
          </p:nvPr>
        </p:nvSpPr>
        <p:spPr>
          <a:xfrm>
            <a:off x="4201317" y="311831"/>
            <a:ext cx="5185752" cy="1325563"/>
          </a:xfrm>
        </p:spPr>
        <p:txBody>
          <a:bodyPr/>
          <a:lstStyle/>
          <a:p>
            <a:r>
              <a:rPr lang="en-GB" dirty="0">
                <a:solidFill>
                  <a:schemeClr val="accent5"/>
                </a:solidFill>
              </a:rPr>
              <a:t>Use of Technology</a:t>
            </a:r>
          </a:p>
        </p:txBody>
      </p:sp>
      <p:sp>
        <p:nvSpPr>
          <p:cNvPr id="7" name="Rectangle 1">
            <a:extLst>
              <a:ext uri="{FF2B5EF4-FFF2-40B4-BE49-F238E27FC236}">
                <a16:creationId xmlns:a16="http://schemas.microsoft.com/office/drawing/2014/main" id="{0A9781F4-F9A1-58F6-6879-1140016E994B}"/>
              </a:ext>
            </a:extLst>
          </p:cNvPr>
          <p:cNvSpPr>
            <a:spLocks noChangeArrowheads="1"/>
          </p:cNvSpPr>
          <p:nvPr/>
        </p:nvSpPr>
        <p:spPr bwMode="auto">
          <a:xfrm flipV="1">
            <a:off x="2219001" y="-1006999"/>
            <a:ext cx="54020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3" name="TextBox 2">
            <a:extLst>
              <a:ext uri="{FF2B5EF4-FFF2-40B4-BE49-F238E27FC236}">
                <a16:creationId xmlns:a16="http://schemas.microsoft.com/office/drawing/2014/main" id="{5CB4A02D-BBF3-27CF-E211-061A2691222B}"/>
              </a:ext>
            </a:extLst>
          </p:cNvPr>
          <p:cNvSpPr txBox="1"/>
          <p:nvPr/>
        </p:nvSpPr>
        <p:spPr>
          <a:xfrm>
            <a:off x="3124201" y="1637394"/>
            <a:ext cx="8262256" cy="584775"/>
          </a:xfrm>
          <a:prstGeom prst="rect">
            <a:avLst/>
          </a:prstGeom>
          <a:noFill/>
          <a:ln>
            <a:solidFill>
              <a:schemeClr val="accent6"/>
            </a:solidFill>
          </a:ln>
        </p:spPr>
        <p:txBody>
          <a:bodyPr wrap="square" rtlCol="0">
            <a:spAutoFit/>
          </a:bodyPr>
          <a:lstStyle/>
          <a:p>
            <a:r>
              <a:rPr lang="en-GB" sz="1600" dirty="0">
                <a:solidFill>
                  <a:schemeClr val="accent6"/>
                </a:solidFill>
              </a:rPr>
              <a:t>Your product doesn’t have to be technology related, think about how you may have used technology within your team and as part of your business.</a:t>
            </a:r>
          </a:p>
        </p:txBody>
      </p:sp>
      <p:pic>
        <p:nvPicPr>
          <p:cNvPr id="5122" name="Picture 2" descr="Digital Marketing Agency Sheffield: Seven Hills Creative">
            <a:extLst>
              <a:ext uri="{FF2B5EF4-FFF2-40B4-BE49-F238E27FC236}">
                <a16:creationId xmlns:a16="http://schemas.microsoft.com/office/drawing/2014/main" id="{76E3215D-EB39-642C-F459-7D7127F17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2989" y="182790"/>
            <a:ext cx="1333954" cy="13339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904781-E163-5D86-B324-032388CAF1CB}"/>
              </a:ext>
            </a:extLst>
          </p:cNvPr>
          <p:cNvSpPr txBox="1"/>
          <p:nvPr/>
        </p:nvSpPr>
        <p:spPr>
          <a:xfrm>
            <a:off x="354381" y="2041999"/>
            <a:ext cx="2160000" cy="3600986"/>
          </a:xfrm>
          <a:prstGeom prst="rect">
            <a:avLst/>
          </a:prstGeom>
          <a:noFill/>
          <a:ln>
            <a:solidFill>
              <a:schemeClr val="accent5"/>
            </a:solidFill>
          </a:ln>
        </p:spPr>
        <p:txBody>
          <a:bodyPr wrap="square" rtlCol="0">
            <a:spAutoFit/>
          </a:bodyPr>
          <a:lstStyle/>
          <a:p>
            <a:r>
              <a:rPr lang="en-GB" sz="1800" b="1" dirty="0">
                <a:solidFill>
                  <a:schemeClr val="accent5"/>
                </a:solidFill>
              </a:rPr>
              <a:t>Tip Box</a:t>
            </a:r>
            <a:endParaRPr lang="en-GB" sz="1600" dirty="0">
              <a:solidFill>
                <a:schemeClr val="accent5"/>
              </a:solidFill>
            </a:endParaRPr>
          </a:p>
          <a:p>
            <a:pPr marL="285750" indent="-285750">
              <a:buFont typeface="Arial" panose="020B0604020202020204" pitchFamily="34" charset="0"/>
              <a:buChar char="•"/>
            </a:pPr>
            <a:r>
              <a:rPr lang="en-GB" sz="1400" dirty="0">
                <a:solidFill>
                  <a:schemeClr val="accent5"/>
                </a:solidFill>
              </a:rPr>
              <a:t>How have you used technology to develop/run your business?</a:t>
            </a:r>
          </a:p>
          <a:p>
            <a:pPr marL="285750" indent="-285750">
              <a:buFont typeface="Arial" panose="020B0604020202020204" pitchFamily="34" charset="0"/>
              <a:buChar char="•"/>
            </a:pPr>
            <a:r>
              <a:rPr lang="en-GB" sz="1400" dirty="0">
                <a:solidFill>
                  <a:schemeClr val="accent5"/>
                </a:solidFill>
              </a:rPr>
              <a:t>Have you used technology to create your product or service?</a:t>
            </a:r>
          </a:p>
          <a:p>
            <a:pPr marL="285750" indent="-285750">
              <a:buFont typeface="Arial" panose="020B0604020202020204" pitchFamily="34" charset="0"/>
              <a:buChar char="•"/>
            </a:pPr>
            <a:r>
              <a:rPr lang="en-GB" sz="1400" dirty="0">
                <a:solidFill>
                  <a:schemeClr val="accent5"/>
                </a:solidFill>
              </a:rPr>
              <a:t>Have you used technology to communicate with each other or within your team?</a:t>
            </a:r>
          </a:p>
          <a:p>
            <a:pPr marL="285750" indent="-285750">
              <a:buFont typeface="Arial" panose="020B0604020202020204" pitchFamily="34" charset="0"/>
              <a:buChar char="•"/>
            </a:pPr>
            <a:r>
              <a:rPr lang="en-GB" sz="1400" dirty="0">
                <a:solidFill>
                  <a:schemeClr val="accent5"/>
                </a:solidFill>
              </a:rPr>
              <a:t>What technology have you used?</a:t>
            </a:r>
          </a:p>
        </p:txBody>
      </p:sp>
      <p:pic>
        <p:nvPicPr>
          <p:cNvPr id="5124" name="Picture 4" descr="Digital Tech Icon Vector Set. Technologies Illustration Sign Collecion.  Information Symbol. Data Center Logo Stock Vector - Illustration of center,  digital: 185758328">
            <a:extLst>
              <a:ext uri="{FF2B5EF4-FFF2-40B4-BE49-F238E27FC236}">
                <a16:creationId xmlns:a16="http://schemas.microsoft.com/office/drawing/2014/main" id="{D9D9E4DF-79C5-B62D-9164-EEBA3CC616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31" b="13319"/>
          <a:stretch/>
        </p:blipFill>
        <p:spPr bwMode="auto">
          <a:xfrm>
            <a:off x="2630261" y="500321"/>
            <a:ext cx="1158844" cy="948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754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25043-7697-9A4C-2F5F-FA314AA9F6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2C504D6-B1F9-2BCF-5BD2-2C5E4A0D0819}"/>
              </a:ext>
            </a:extLst>
          </p:cNvPr>
          <p:cNvSpPr>
            <a:spLocks noGrp="1"/>
          </p:cNvSpPr>
          <p:nvPr>
            <p:ph type="title"/>
          </p:nvPr>
        </p:nvSpPr>
        <p:spPr>
          <a:xfrm>
            <a:off x="4201316" y="311831"/>
            <a:ext cx="5693797" cy="1325563"/>
          </a:xfrm>
        </p:spPr>
        <p:txBody>
          <a:bodyPr/>
          <a:lstStyle/>
          <a:p>
            <a:r>
              <a:rPr lang="en-GB" dirty="0">
                <a:solidFill>
                  <a:schemeClr val="accent5"/>
                </a:solidFill>
              </a:rPr>
              <a:t>Making a Difference</a:t>
            </a:r>
          </a:p>
        </p:txBody>
      </p:sp>
      <p:sp>
        <p:nvSpPr>
          <p:cNvPr id="7" name="Rectangle 1">
            <a:extLst>
              <a:ext uri="{FF2B5EF4-FFF2-40B4-BE49-F238E27FC236}">
                <a16:creationId xmlns:a16="http://schemas.microsoft.com/office/drawing/2014/main" id="{F81EA484-FDF2-A504-BFBE-316D7B107414}"/>
              </a:ext>
            </a:extLst>
          </p:cNvPr>
          <p:cNvSpPr>
            <a:spLocks noChangeArrowheads="1"/>
          </p:cNvSpPr>
          <p:nvPr/>
        </p:nvSpPr>
        <p:spPr bwMode="auto">
          <a:xfrm flipV="1">
            <a:off x="2219001" y="-1006999"/>
            <a:ext cx="54020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7170" name="Picture 2" descr="Sheffield Churches Council for Community Care (SCCCC)">
            <a:extLst>
              <a:ext uri="{FF2B5EF4-FFF2-40B4-BE49-F238E27FC236}">
                <a16:creationId xmlns:a16="http://schemas.microsoft.com/office/drawing/2014/main" id="{A9724CC6-E2F5-14CF-FFD4-0AF392A94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8447" y="119742"/>
            <a:ext cx="1433553" cy="143355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263 Making A Difference Icon Stock Videos, Footage, &amp; 4K Video Clips -  Getty Images">
            <a:extLst>
              <a:ext uri="{FF2B5EF4-FFF2-40B4-BE49-F238E27FC236}">
                <a16:creationId xmlns:a16="http://schemas.microsoft.com/office/drawing/2014/main" id="{4186E570-B2CE-8C21-77D4-6830D7D37D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86" r="18381"/>
          <a:stretch/>
        </p:blipFill>
        <p:spPr bwMode="auto">
          <a:xfrm>
            <a:off x="2512352" y="220776"/>
            <a:ext cx="1651259" cy="15076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D2B9F8C-FAAD-B3D8-FB1E-F30B8D5D876C}"/>
              </a:ext>
            </a:extLst>
          </p:cNvPr>
          <p:cNvSpPr txBox="1"/>
          <p:nvPr/>
        </p:nvSpPr>
        <p:spPr>
          <a:xfrm>
            <a:off x="354381" y="2041999"/>
            <a:ext cx="2160000" cy="2954655"/>
          </a:xfrm>
          <a:prstGeom prst="rect">
            <a:avLst/>
          </a:prstGeom>
          <a:noFill/>
          <a:ln>
            <a:solidFill>
              <a:schemeClr val="accent5"/>
            </a:solidFill>
          </a:ln>
        </p:spPr>
        <p:txBody>
          <a:bodyPr wrap="square" rtlCol="0">
            <a:spAutoFit/>
          </a:bodyPr>
          <a:lstStyle/>
          <a:p>
            <a:r>
              <a:rPr lang="en-GB" sz="1800" b="1" dirty="0">
                <a:solidFill>
                  <a:schemeClr val="accent5"/>
                </a:solidFill>
              </a:rPr>
              <a:t>Tip Box</a:t>
            </a:r>
            <a:endParaRPr lang="en-GB" sz="1600" dirty="0">
              <a:solidFill>
                <a:schemeClr val="accent5"/>
              </a:solidFill>
            </a:endParaRPr>
          </a:p>
          <a:p>
            <a:pPr marL="285750" indent="-285750">
              <a:buFont typeface="Arial" panose="020B0604020202020204" pitchFamily="34" charset="0"/>
              <a:buChar char="•"/>
            </a:pPr>
            <a:r>
              <a:rPr lang="en-GB" sz="1400" dirty="0">
                <a:solidFill>
                  <a:schemeClr val="accent5"/>
                </a:solidFill>
              </a:rPr>
              <a:t>Have you created a product or service that has helped people or improve their lives?</a:t>
            </a:r>
          </a:p>
          <a:p>
            <a:pPr marL="285750" indent="-285750">
              <a:buFont typeface="Arial" panose="020B0604020202020204" pitchFamily="34" charset="0"/>
              <a:buChar char="•"/>
            </a:pPr>
            <a:r>
              <a:rPr lang="en-GB" sz="1400" dirty="0">
                <a:solidFill>
                  <a:schemeClr val="accent5"/>
                </a:solidFill>
              </a:rPr>
              <a:t>How has your business done good for the community?</a:t>
            </a:r>
          </a:p>
          <a:p>
            <a:pPr marL="285750" indent="-285750">
              <a:buFont typeface="Arial" panose="020B0604020202020204" pitchFamily="34" charset="0"/>
              <a:buChar char="•"/>
            </a:pPr>
            <a:r>
              <a:rPr lang="en-GB" sz="1400" dirty="0">
                <a:solidFill>
                  <a:schemeClr val="accent5"/>
                </a:solidFill>
              </a:rPr>
              <a:t>Have you collaborated with charities?</a:t>
            </a:r>
          </a:p>
          <a:p>
            <a:pPr marL="285750" indent="-285750">
              <a:buFont typeface="Arial" panose="020B0604020202020204" pitchFamily="34" charset="0"/>
              <a:buChar char="•"/>
            </a:pPr>
            <a:endParaRPr lang="en-GB" sz="1400" dirty="0">
              <a:solidFill>
                <a:schemeClr val="accent5"/>
              </a:solidFill>
            </a:endParaRPr>
          </a:p>
        </p:txBody>
      </p:sp>
    </p:spTree>
    <p:extLst>
      <p:ext uri="{BB962C8B-B14F-4D97-AF65-F5344CB8AC3E}">
        <p14:creationId xmlns:p14="http://schemas.microsoft.com/office/powerpoint/2010/main" val="1390416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63131-55FA-9FC7-CF17-D1E14DB11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BAC499-B1F1-4260-F40C-56C0E45410C3}"/>
              </a:ext>
            </a:extLst>
          </p:cNvPr>
          <p:cNvSpPr>
            <a:spLocks noGrp="1"/>
          </p:cNvSpPr>
          <p:nvPr>
            <p:ph type="title"/>
          </p:nvPr>
        </p:nvSpPr>
        <p:spPr>
          <a:xfrm>
            <a:off x="4201316" y="311831"/>
            <a:ext cx="5693797" cy="1325563"/>
          </a:xfrm>
        </p:spPr>
        <p:txBody>
          <a:bodyPr/>
          <a:lstStyle/>
          <a:p>
            <a:r>
              <a:rPr lang="en-GB" dirty="0">
                <a:solidFill>
                  <a:schemeClr val="accent5"/>
                </a:solidFill>
              </a:rPr>
              <a:t>Pride in Culture</a:t>
            </a:r>
          </a:p>
        </p:txBody>
      </p:sp>
      <p:sp>
        <p:nvSpPr>
          <p:cNvPr id="7" name="Rectangle 1">
            <a:extLst>
              <a:ext uri="{FF2B5EF4-FFF2-40B4-BE49-F238E27FC236}">
                <a16:creationId xmlns:a16="http://schemas.microsoft.com/office/drawing/2014/main" id="{073852C6-A58A-6638-4701-9C5AC44FE5E2}"/>
              </a:ext>
            </a:extLst>
          </p:cNvPr>
          <p:cNvSpPr>
            <a:spLocks noChangeArrowheads="1"/>
          </p:cNvSpPr>
          <p:nvPr/>
        </p:nvSpPr>
        <p:spPr bwMode="auto">
          <a:xfrm flipV="1">
            <a:off x="2219001" y="-1006999"/>
            <a:ext cx="54020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 name="Picture 2" descr="Welcoming Cultures UK">
            <a:extLst>
              <a:ext uri="{FF2B5EF4-FFF2-40B4-BE49-F238E27FC236}">
                <a16:creationId xmlns:a16="http://schemas.microsoft.com/office/drawing/2014/main" id="{C857C1DF-E41F-B6E3-60B2-FDB4B35CFC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4921" y="108633"/>
            <a:ext cx="1325564" cy="132556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lture - Free people icons">
            <a:extLst>
              <a:ext uri="{FF2B5EF4-FFF2-40B4-BE49-F238E27FC236}">
                <a16:creationId xmlns:a16="http://schemas.microsoft.com/office/drawing/2014/main" id="{37E977CB-7391-9675-0BBC-AA1A73569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171" y="215385"/>
            <a:ext cx="1518453" cy="15184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C15F76D-4AA5-7B10-F038-01CDDDEE83BD}"/>
              </a:ext>
            </a:extLst>
          </p:cNvPr>
          <p:cNvSpPr txBox="1"/>
          <p:nvPr/>
        </p:nvSpPr>
        <p:spPr>
          <a:xfrm>
            <a:off x="354381" y="2041999"/>
            <a:ext cx="2160000" cy="3385542"/>
          </a:xfrm>
          <a:prstGeom prst="rect">
            <a:avLst/>
          </a:prstGeom>
          <a:noFill/>
          <a:ln>
            <a:solidFill>
              <a:schemeClr val="accent5"/>
            </a:solidFill>
          </a:ln>
        </p:spPr>
        <p:txBody>
          <a:bodyPr wrap="square" rtlCol="0">
            <a:spAutoFit/>
          </a:bodyPr>
          <a:lstStyle/>
          <a:p>
            <a:r>
              <a:rPr lang="en-GB" sz="1800" b="1" dirty="0">
                <a:solidFill>
                  <a:schemeClr val="accent5"/>
                </a:solidFill>
              </a:rPr>
              <a:t>Tip Box</a:t>
            </a:r>
            <a:endParaRPr lang="en-GB" sz="1600" dirty="0">
              <a:solidFill>
                <a:schemeClr val="accent5"/>
              </a:solidFill>
            </a:endParaRPr>
          </a:p>
          <a:p>
            <a:pPr marL="285750" indent="-285750">
              <a:buFont typeface="Arial" panose="020B0604020202020204" pitchFamily="34" charset="0"/>
              <a:buChar char="•"/>
            </a:pPr>
            <a:r>
              <a:rPr lang="en-GB" sz="1400" dirty="0">
                <a:solidFill>
                  <a:schemeClr val="accent5"/>
                </a:solidFill>
              </a:rPr>
              <a:t>How does your business promote or celebrate cultural heritage?</a:t>
            </a:r>
          </a:p>
          <a:p>
            <a:pPr marL="285750" indent="-285750">
              <a:buFont typeface="Arial" panose="020B0604020202020204" pitchFamily="34" charset="0"/>
              <a:buChar char="•"/>
            </a:pPr>
            <a:r>
              <a:rPr lang="en-GB" sz="1400" dirty="0">
                <a:solidFill>
                  <a:schemeClr val="accent5"/>
                </a:solidFill>
              </a:rPr>
              <a:t>Does your business incorporate culture into its products, services or operations?</a:t>
            </a:r>
          </a:p>
          <a:p>
            <a:pPr marL="285750" indent="-285750">
              <a:buFont typeface="Arial" panose="020B0604020202020204" pitchFamily="34" charset="0"/>
              <a:buChar char="•"/>
            </a:pPr>
            <a:r>
              <a:rPr lang="en-GB" sz="1400" b="1" dirty="0">
                <a:solidFill>
                  <a:schemeClr val="accent5"/>
                </a:solidFill>
              </a:rPr>
              <a:t>Culture</a:t>
            </a:r>
            <a:r>
              <a:rPr lang="en-GB" sz="1400" dirty="0">
                <a:solidFill>
                  <a:schemeClr val="accent5"/>
                </a:solidFill>
              </a:rPr>
              <a:t> could include beliefs, arts, customs, food, traditions.</a:t>
            </a:r>
          </a:p>
          <a:p>
            <a:pPr marL="285750" indent="-285750">
              <a:buFont typeface="Arial" panose="020B0604020202020204" pitchFamily="34" charset="0"/>
              <a:buChar char="•"/>
            </a:pPr>
            <a:endParaRPr lang="en-GB" sz="1400" dirty="0">
              <a:solidFill>
                <a:schemeClr val="accent5"/>
              </a:solidFill>
            </a:endParaRPr>
          </a:p>
        </p:txBody>
      </p:sp>
    </p:spTree>
    <p:extLst>
      <p:ext uri="{BB962C8B-B14F-4D97-AF65-F5344CB8AC3E}">
        <p14:creationId xmlns:p14="http://schemas.microsoft.com/office/powerpoint/2010/main" val="2381878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9EB6E-5408-5435-0BC5-759ECA1A783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AD8DC7F-599D-380A-9304-E2F6F4324179}"/>
              </a:ext>
            </a:extLst>
          </p:cNvPr>
          <p:cNvSpPr>
            <a:spLocks noGrp="1"/>
          </p:cNvSpPr>
          <p:nvPr>
            <p:ph type="title"/>
          </p:nvPr>
        </p:nvSpPr>
        <p:spPr>
          <a:xfrm>
            <a:off x="4201316" y="311831"/>
            <a:ext cx="5693797" cy="1325563"/>
          </a:xfrm>
        </p:spPr>
        <p:txBody>
          <a:bodyPr/>
          <a:lstStyle/>
          <a:p>
            <a:r>
              <a:rPr lang="en-GB" dirty="0">
                <a:solidFill>
                  <a:schemeClr val="accent5"/>
                </a:solidFill>
              </a:rPr>
              <a:t>Cashflow, finances &amp; profit</a:t>
            </a:r>
          </a:p>
        </p:txBody>
      </p:sp>
      <p:sp>
        <p:nvSpPr>
          <p:cNvPr id="7" name="Rectangle 1">
            <a:extLst>
              <a:ext uri="{FF2B5EF4-FFF2-40B4-BE49-F238E27FC236}">
                <a16:creationId xmlns:a16="http://schemas.microsoft.com/office/drawing/2014/main" id="{A5270F79-19F9-6BEA-3743-8EF7E7564461}"/>
              </a:ext>
            </a:extLst>
          </p:cNvPr>
          <p:cNvSpPr>
            <a:spLocks noChangeArrowheads="1"/>
          </p:cNvSpPr>
          <p:nvPr/>
        </p:nvSpPr>
        <p:spPr bwMode="auto">
          <a:xfrm flipV="1">
            <a:off x="2219001" y="-1006999"/>
            <a:ext cx="54020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3" name="Picture 2" descr="Logo&#10;&#10;Description automatically generated">
            <a:extLst>
              <a:ext uri="{FF2B5EF4-FFF2-40B4-BE49-F238E27FC236}">
                <a16:creationId xmlns:a16="http://schemas.microsoft.com/office/drawing/2014/main" id="{29FA7252-1497-CC0E-A414-039970D97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7473" y="220618"/>
            <a:ext cx="1913566" cy="497839"/>
          </a:xfrm>
          <a:prstGeom prst="rect">
            <a:avLst/>
          </a:prstGeom>
        </p:spPr>
      </p:pic>
      <p:sp>
        <p:nvSpPr>
          <p:cNvPr id="5" name="TextBox 4">
            <a:extLst>
              <a:ext uri="{FF2B5EF4-FFF2-40B4-BE49-F238E27FC236}">
                <a16:creationId xmlns:a16="http://schemas.microsoft.com/office/drawing/2014/main" id="{0289A82F-36EB-0080-5B83-F4DF37F9E0D6}"/>
              </a:ext>
            </a:extLst>
          </p:cNvPr>
          <p:cNvSpPr txBox="1"/>
          <p:nvPr/>
        </p:nvSpPr>
        <p:spPr>
          <a:xfrm>
            <a:off x="354381" y="2041999"/>
            <a:ext cx="2160000" cy="2308324"/>
          </a:xfrm>
          <a:prstGeom prst="rect">
            <a:avLst/>
          </a:prstGeom>
          <a:noFill/>
          <a:ln>
            <a:solidFill>
              <a:schemeClr val="accent5"/>
            </a:solidFill>
          </a:ln>
        </p:spPr>
        <p:txBody>
          <a:bodyPr wrap="square" rtlCol="0">
            <a:spAutoFit/>
          </a:bodyPr>
          <a:lstStyle/>
          <a:p>
            <a:r>
              <a:rPr lang="en-GB" sz="1800" b="1" dirty="0">
                <a:solidFill>
                  <a:schemeClr val="accent5"/>
                </a:solidFill>
              </a:rPr>
              <a:t>Tip Box</a:t>
            </a:r>
            <a:endParaRPr lang="en-GB" sz="1600" dirty="0">
              <a:solidFill>
                <a:schemeClr val="accent5"/>
              </a:solidFill>
            </a:endParaRPr>
          </a:p>
          <a:p>
            <a:pPr marL="285750" indent="-285750">
              <a:buFont typeface="Arial" panose="020B0604020202020204" pitchFamily="34" charset="0"/>
              <a:buChar char="•"/>
            </a:pPr>
            <a:r>
              <a:rPr lang="en-GB" sz="1400" dirty="0">
                <a:solidFill>
                  <a:schemeClr val="accent5"/>
                </a:solidFill>
              </a:rPr>
              <a:t>You need to include your cashflow template (which can be found on the website)</a:t>
            </a:r>
          </a:p>
          <a:p>
            <a:pPr marL="285750" indent="-285750">
              <a:buFont typeface="Arial" panose="020B0604020202020204" pitchFamily="34" charset="0"/>
              <a:buChar char="•"/>
            </a:pPr>
            <a:r>
              <a:rPr lang="en-GB" sz="1400" dirty="0">
                <a:solidFill>
                  <a:schemeClr val="accent5"/>
                </a:solidFill>
              </a:rPr>
              <a:t>How much profit did you make?</a:t>
            </a:r>
          </a:p>
          <a:p>
            <a:pPr marL="285750" indent="-285750">
              <a:buFont typeface="Arial" panose="020B0604020202020204" pitchFamily="34" charset="0"/>
              <a:buChar char="•"/>
            </a:pPr>
            <a:r>
              <a:rPr lang="en-GB" sz="1400" dirty="0">
                <a:solidFill>
                  <a:schemeClr val="accent5"/>
                </a:solidFill>
              </a:rPr>
              <a:t>How did you manage </a:t>
            </a:r>
            <a:r>
              <a:rPr lang="en-GB" sz="1400">
                <a:solidFill>
                  <a:schemeClr val="accent5"/>
                </a:solidFill>
              </a:rPr>
              <a:t>your cashflow?</a:t>
            </a:r>
            <a:endParaRPr lang="en-GB" sz="1400" dirty="0">
              <a:solidFill>
                <a:schemeClr val="accent5"/>
              </a:solidFill>
            </a:endParaRPr>
          </a:p>
        </p:txBody>
      </p:sp>
      <p:pic>
        <p:nvPicPr>
          <p:cNvPr id="9218" name="Picture 2" descr="12,440 Uk Money Icon Images, Stock Photos, 3D objects, &amp; Vectors |  Shutterstock">
            <a:extLst>
              <a:ext uri="{FF2B5EF4-FFF2-40B4-BE49-F238E27FC236}">
                <a16:creationId xmlns:a16="http://schemas.microsoft.com/office/drawing/2014/main" id="{2E008BA7-3EF8-6821-5CDC-13C47A85C2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406"/>
          <a:stretch/>
        </p:blipFill>
        <p:spPr bwMode="auto">
          <a:xfrm>
            <a:off x="2514381" y="220618"/>
            <a:ext cx="1437133" cy="1236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450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BB4D8-3AE8-A508-4DF5-E05F931C5FA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410AE21-97A0-A409-E84D-AD3A40E88DA8}"/>
              </a:ext>
            </a:extLst>
          </p:cNvPr>
          <p:cNvSpPr>
            <a:spLocks noGrp="1"/>
          </p:cNvSpPr>
          <p:nvPr>
            <p:ph type="title"/>
          </p:nvPr>
        </p:nvSpPr>
        <p:spPr>
          <a:xfrm>
            <a:off x="4201316" y="311831"/>
            <a:ext cx="5693797" cy="1325563"/>
          </a:xfrm>
        </p:spPr>
        <p:txBody>
          <a:bodyPr/>
          <a:lstStyle/>
          <a:p>
            <a:r>
              <a:rPr lang="en-GB" dirty="0">
                <a:solidFill>
                  <a:schemeClr val="accent5"/>
                </a:solidFill>
              </a:rPr>
              <a:t>What did you learn?</a:t>
            </a:r>
          </a:p>
        </p:txBody>
      </p:sp>
      <p:sp>
        <p:nvSpPr>
          <p:cNvPr id="7" name="Rectangle 1">
            <a:extLst>
              <a:ext uri="{FF2B5EF4-FFF2-40B4-BE49-F238E27FC236}">
                <a16:creationId xmlns:a16="http://schemas.microsoft.com/office/drawing/2014/main" id="{4361159E-6402-191E-7924-78AF85C0D1A3}"/>
              </a:ext>
            </a:extLst>
          </p:cNvPr>
          <p:cNvSpPr>
            <a:spLocks noChangeArrowheads="1"/>
          </p:cNvSpPr>
          <p:nvPr/>
        </p:nvSpPr>
        <p:spPr bwMode="auto">
          <a:xfrm flipV="1">
            <a:off x="2219001" y="-1006999"/>
            <a:ext cx="54020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 name="TextBox 1">
            <a:extLst>
              <a:ext uri="{FF2B5EF4-FFF2-40B4-BE49-F238E27FC236}">
                <a16:creationId xmlns:a16="http://schemas.microsoft.com/office/drawing/2014/main" id="{749C016F-8AE6-20AB-3FD7-D138173428D0}"/>
              </a:ext>
            </a:extLst>
          </p:cNvPr>
          <p:cNvSpPr txBox="1"/>
          <p:nvPr/>
        </p:nvSpPr>
        <p:spPr>
          <a:xfrm>
            <a:off x="354381" y="2041999"/>
            <a:ext cx="2160000" cy="2954655"/>
          </a:xfrm>
          <a:prstGeom prst="rect">
            <a:avLst/>
          </a:prstGeom>
          <a:noFill/>
          <a:ln>
            <a:solidFill>
              <a:schemeClr val="accent5"/>
            </a:solidFill>
          </a:ln>
        </p:spPr>
        <p:txBody>
          <a:bodyPr wrap="square" rtlCol="0">
            <a:spAutoFit/>
          </a:bodyPr>
          <a:lstStyle/>
          <a:p>
            <a:r>
              <a:rPr lang="en-GB" sz="1800" b="1" dirty="0">
                <a:solidFill>
                  <a:schemeClr val="accent5"/>
                </a:solidFill>
              </a:rPr>
              <a:t>Tip Box</a:t>
            </a:r>
            <a:endParaRPr lang="en-GB" sz="1600" dirty="0">
              <a:solidFill>
                <a:schemeClr val="accent5"/>
              </a:solidFill>
            </a:endParaRPr>
          </a:p>
          <a:p>
            <a:pPr marL="285750" indent="-285750">
              <a:buFont typeface="Arial" panose="020B0604020202020204" pitchFamily="34" charset="0"/>
              <a:buChar char="•"/>
            </a:pPr>
            <a:r>
              <a:rPr lang="en-GB" sz="1400" dirty="0">
                <a:solidFill>
                  <a:schemeClr val="accent5"/>
                </a:solidFill>
              </a:rPr>
              <a:t>What have you enjoyed the most?</a:t>
            </a:r>
          </a:p>
          <a:p>
            <a:pPr marL="285750" indent="-285750">
              <a:buFont typeface="Arial" panose="020B0604020202020204" pitchFamily="34" charset="0"/>
              <a:buChar char="•"/>
            </a:pPr>
            <a:r>
              <a:rPr lang="en-GB" sz="1400" dirty="0">
                <a:solidFill>
                  <a:schemeClr val="accent5"/>
                </a:solidFill>
              </a:rPr>
              <a:t>What has been the most challenging?</a:t>
            </a:r>
          </a:p>
          <a:p>
            <a:pPr marL="285750" indent="-285750">
              <a:buFont typeface="Arial" panose="020B0604020202020204" pitchFamily="34" charset="0"/>
              <a:buChar char="•"/>
            </a:pPr>
            <a:r>
              <a:rPr lang="en-GB" sz="1400" dirty="0">
                <a:solidFill>
                  <a:schemeClr val="accent5"/>
                </a:solidFill>
              </a:rPr>
              <a:t>What would you do differently?</a:t>
            </a:r>
          </a:p>
          <a:p>
            <a:pPr marL="285750" indent="-285750">
              <a:buFont typeface="Arial" panose="020B0604020202020204" pitchFamily="34" charset="0"/>
              <a:buChar char="•"/>
            </a:pPr>
            <a:r>
              <a:rPr lang="en-GB" sz="1400" dirty="0">
                <a:solidFill>
                  <a:schemeClr val="accent5"/>
                </a:solidFill>
              </a:rPr>
              <a:t>What do you think you have learnt on your journey?</a:t>
            </a:r>
          </a:p>
          <a:p>
            <a:pPr marL="285750" indent="-285750">
              <a:buFont typeface="Arial" panose="020B0604020202020204" pitchFamily="34" charset="0"/>
              <a:buChar char="•"/>
            </a:pPr>
            <a:r>
              <a:rPr lang="en-GB" sz="1400" dirty="0">
                <a:solidFill>
                  <a:schemeClr val="accent5"/>
                </a:solidFill>
              </a:rPr>
              <a:t>How will you use what you have learnt, in the future?</a:t>
            </a:r>
          </a:p>
        </p:txBody>
      </p:sp>
      <p:pic>
        <p:nvPicPr>
          <p:cNvPr id="5" name="Picture 4" descr="question mark | 3d human with a red question mark | Damián Navas | Flickr">
            <a:extLst>
              <a:ext uri="{FF2B5EF4-FFF2-40B4-BE49-F238E27FC236}">
                <a16:creationId xmlns:a16="http://schemas.microsoft.com/office/drawing/2014/main" id="{6AB40959-1AE7-505E-E7E2-AFA889842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381" y="311831"/>
            <a:ext cx="1310861" cy="131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31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00463943-BD32-2929-CA60-D0A3A0F529DF}"/>
              </a:ext>
            </a:extLst>
          </p:cNvPr>
          <p:cNvSpPr>
            <a:spLocks noGrp="1"/>
          </p:cNvSpPr>
          <p:nvPr>
            <p:ph type="title"/>
          </p:nvPr>
        </p:nvSpPr>
        <p:spPr>
          <a:xfrm>
            <a:off x="2557576" y="311831"/>
            <a:ext cx="9146537" cy="1325563"/>
          </a:xfrm>
        </p:spPr>
        <p:txBody>
          <a:bodyPr>
            <a:normAutofit/>
          </a:bodyPr>
          <a:lstStyle/>
          <a:p>
            <a:r>
              <a:rPr lang="en-GB" sz="3200" dirty="0">
                <a:solidFill>
                  <a:schemeClr val="accent5"/>
                </a:solidFill>
              </a:rPr>
              <a:t>What is the </a:t>
            </a:r>
            <a:r>
              <a:rPr lang="en-GB" sz="3200" dirty="0" err="1">
                <a:solidFill>
                  <a:schemeClr val="accent5"/>
                </a:solidFill>
              </a:rPr>
              <a:t>BiG</a:t>
            </a:r>
            <a:r>
              <a:rPr lang="en-GB" sz="3200" dirty="0">
                <a:solidFill>
                  <a:schemeClr val="accent5"/>
                </a:solidFill>
              </a:rPr>
              <a:t> Challenge Reflective Journal?</a:t>
            </a:r>
          </a:p>
        </p:txBody>
      </p:sp>
      <p:sp>
        <p:nvSpPr>
          <p:cNvPr id="19" name="Content Placeholder 4">
            <a:extLst>
              <a:ext uri="{FF2B5EF4-FFF2-40B4-BE49-F238E27FC236}">
                <a16:creationId xmlns:a16="http://schemas.microsoft.com/office/drawing/2014/main" id="{0E74D404-20DA-AA2C-0573-CA454955B8C6}"/>
              </a:ext>
            </a:extLst>
          </p:cNvPr>
          <p:cNvSpPr txBox="1">
            <a:spLocks/>
          </p:cNvSpPr>
          <p:nvPr/>
        </p:nvSpPr>
        <p:spPr>
          <a:xfrm>
            <a:off x="883854" y="1876879"/>
            <a:ext cx="10938032" cy="427284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solidFill>
                  <a:schemeClr val="accent1"/>
                </a:solidFill>
              </a:rPr>
              <a:t>This is your opportunity to tell us about your journey through the </a:t>
            </a:r>
            <a:r>
              <a:rPr lang="en-GB" sz="2400" b="1" dirty="0" err="1">
                <a:solidFill>
                  <a:schemeClr val="accent1"/>
                </a:solidFill>
              </a:rPr>
              <a:t>BiG</a:t>
            </a:r>
            <a:r>
              <a:rPr lang="en-GB" sz="2400" b="1" dirty="0">
                <a:solidFill>
                  <a:schemeClr val="accent1"/>
                </a:solidFill>
              </a:rPr>
              <a:t> Challenge!</a:t>
            </a:r>
          </a:p>
          <a:p>
            <a:pPr marL="0" indent="0">
              <a:buFont typeface="Arial" panose="020B0604020202020204" pitchFamily="34" charset="0"/>
              <a:buNone/>
            </a:pPr>
            <a:endParaRPr lang="en-GB" sz="1300" b="1" dirty="0"/>
          </a:p>
          <a:p>
            <a:r>
              <a:rPr lang="en-GB" sz="1900" dirty="0">
                <a:solidFill>
                  <a:schemeClr val="accent5"/>
                </a:solidFill>
              </a:rPr>
              <a:t>It covers all of the final award categories as well as giving you the chance to tell us about the skills you have learnt, the experiences you have had and how you have overcome any challenges.</a:t>
            </a:r>
          </a:p>
          <a:p>
            <a:endParaRPr lang="en-GB" sz="1900" dirty="0">
              <a:solidFill>
                <a:schemeClr val="accent5"/>
              </a:solidFill>
            </a:endParaRPr>
          </a:p>
          <a:p>
            <a:r>
              <a:rPr lang="en-GB" sz="1900" dirty="0">
                <a:solidFill>
                  <a:schemeClr val="accent5"/>
                </a:solidFill>
              </a:rPr>
              <a:t>Each slide will give you tips to help you make sure you include all the things that the </a:t>
            </a:r>
            <a:r>
              <a:rPr lang="en-GB" sz="1900" dirty="0" err="1">
                <a:solidFill>
                  <a:schemeClr val="accent5"/>
                </a:solidFill>
              </a:rPr>
              <a:t>BiG</a:t>
            </a:r>
            <a:r>
              <a:rPr lang="en-GB" sz="1900" dirty="0">
                <a:solidFill>
                  <a:schemeClr val="accent5"/>
                </a:solidFill>
              </a:rPr>
              <a:t> challenge judges will be looking for at the end of the competition.</a:t>
            </a:r>
          </a:p>
          <a:p>
            <a:endParaRPr lang="en-GB" sz="1900" dirty="0">
              <a:solidFill>
                <a:schemeClr val="accent5"/>
              </a:solidFill>
            </a:endParaRPr>
          </a:p>
          <a:p>
            <a:r>
              <a:rPr lang="en-GB" sz="1900" dirty="0">
                <a:solidFill>
                  <a:schemeClr val="accent5"/>
                </a:solidFill>
              </a:rPr>
              <a:t>You can use photos or videos; you can upload slides or write an account. You can choose the ways in which you tell us your story. Feel free to add more slides!</a:t>
            </a:r>
          </a:p>
        </p:txBody>
      </p:sp>
    </p:spTree>
    <p:extLst>
      <p:ext uri="{BB962C8B-B14F-4D97-AF65-F5344CB8AC3E}">
        <p14:creationId xmlns:p14="http://schemas.microsoft.com/office/powerpoint/2010/main" val="4009684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0E9EB-490B-2B63-C298-434666374459}"/>
            </a:ext>
          </a:extLst>
        </p:cNvPr>
        <p:cNvGrpSpPr/>
        <p:nvPr/>
      </p:nvGrpSpPr>
      <p:grpSpPr>
        <a:xfrm>
          <a:off x="0" y="0"/>
          <a:ext cx="0" cy="0"/>
          <a:chOff x="0" y="0"/>
          <a:chExt cx="0" cy="0"/>
        </a:xfrm>
      </p:grpSpPr>
      <p:sp>
        <p:nvSpPr>
          <p:cNvPr id="7" name="Rectangle 1">
            <a:extLst>
              <a:ext uri="{FF2B5EF4-FFF2-40B4-BE49-F238E27FC236}">
                <a16:creationId xmlns:a16="http://schemas.microsoft.com/office/drawing/2014/main" id="{01C0C178-2A85-EC98-33E5-16D1F8B67418}"/>
              </a:ext>
            </a:extLst>
          </p:cNvPr>
          <p:cNvSpPr>
            <a:spLocks noChangeArrowheads="1"/>
          </p:cNvSpPr>
          <p:nvPr/>
        </p:nvSpPr>
        <p:spPr bwMode="auto">
          <a:xfrm flipV="1">
            <a:off x="2219001" y="-1006999"/>
            <a:ext cx="54020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3" name="Title 2">
            <a:extLst>
              <a:ext uri="{FF2B5EF4-FFF2-40B4-BE49-F238E27FC236}">
                <a16:creationId xmlns:a16="http://schemas.microsoft.com/office/drawing/2014/main" id="{F21ACA77-3254-CDD0-2F00-0F8238376FA6}"/>
              </a:ext>
            </a:extLst>
          </p:cNvPr>
          <p:cNvSpPr>
            <a:spLocks noGrp="1"/>
          </p:cNvSpPr>
          <p:nvPr>
            <p:ph type="title"/>
          </p:nvPr>
        </p:nvSpPr>
        <p:spPr/>
        <p:txBody>
          <a:bodyPr>
            <a:normAutofit/>
          </a:bodyPr>
          <a:lstStyle/>
          <a:p>
            <a:pPr algn="ctr"/>
            <a:r>
              <a:rPr lang="en-GB" sz="3600" dirty="0">
                <a:solidFill>
                  <a:schemeClr val="accent5"/>
                </a:solidFill>
              </a:rPr>
              <a:t>A huge thank you to our amazing </a:t>
            </a:r>
            <a:br>
              <a:rPr lang="en-GB" sz="3600" dirty="0">
                <a:solidFill>
                  <a:schemeClr val="accent5"/>
                </a:solidFill>
              </a:rPr>
            </a:br>
            <a:r>
              <a:rPr lang="en-GB" sz="3600" dirty="0">
                <a:solidFill>
                  <a:schemeClr val="accent5"/>
                </a:solidFill>
              </a:rPr>
              <a:t>Final Award sponsors!</a:t>
            </a:r>
          </a:p>
        </p:txBody>
      </p:sp>
      <p:pic>
        <p:nvPicPr>
          <p:cNvPr id="9" name="Picture 4">
            <a:extLst>
              <a:ext uri="{FF2B5EF4-FFF2-40B4-BE49-F238E27FC236}">
                <a16:creationId xmlns:a16="http://schemas.microsoft.com/office/drawing/2014/main" id="{51827D21-C821-A5B8-3750-F9F3D360B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56" y="2673229"/>
            <a:ext cx="2142430" cy="5231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heffield Defence&amp;#39; - Protection - The Company of Cutlers in Hallamshire">
            <a:extLst>
              <a:ext uri="{FF2B5EF4-FFF2-40B4-BE49-F238E27FC236}">
                <a16:creationId xmlns:a16="http://schemas.microsoft.com/office/drawing/2014/main" id="{9247A006-D53D-CA59-5D86-69EA20752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28" y="3951112"/>
            <a:ext cx="1500499" cy="600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Sheffield City Council Logo Vector (.AI) Free Download">
            <a:extLst>
              <a:ext uri="{FF2B5EF4-FFF2-40B4-BE49-F238E27FC236}">
                <a16:creationId xmlns:a16="http://schemas.microsoft.com/office/drawing/2014/main" id="{F4EC0C1A-9542-D515-A155-2E823FB805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9377" y="4787423"/>
            <a:ext cx="958160" cy="7537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gear&#10;&#10;Description automatically generated">
            <a:extLst>
              <a:ext uri="{FF2B5EF4-FFF2-40B4-BE49-F238E27FC236}">
                <a16:creationId xmlns:a16="http://schemas.microsoft.com/office/drawing/2014/main" id="{B0FA1261-6F29-F4F4-15CA-64EB3FB549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4254" y="4701318"/>
            <a:ext cx="2509244" cy="462981"/>
          </a:xfrm>
          <a:prstGeom prst="rect">
            <a:avLst/>
          </a:prstGeom>
        </p:spPr>
      </p:pic>
      <p:pic>
        <p:nvPicPr>
          <p:cNvPr id="15" name="Picture 14" descr="Logo&#10;&#10;Description automatically generated">
            <a:extLst>
              <a:ext uri="{FF2B5EF4-FFF2-40B4-BE49-F238E27FC236}">
                <a16:creationId xmlns:a16="http://schemas.microsoft.com/office/drawing/2014/main" id="{9A30F16E-D5D7-5B1A-31E5-DAC51EE4ED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3206" y="3716947"/>
            <a:ext cx="1518852" cy="395149"/>
          </a:xfrm>
          <a:prstGeom prst="rect">
            <a:avLst/>
          </a:prstGeom>
        </p:spPr>
      </p:pic>
      <p:pic>
        <p:nvPicPr>
          <p:cNvPr id="16" name="Picture 2" descr="HLM Architects jobs and internships | Profile and careers on Dezeen Jobs">
            <a:extLst>
              <a:ext uri="{FF2B5EF4-FFF2-40B4-BE49-F238E27FC236}">
                <a16:creationId xmlns:a16="http://schemas.microsoft.com/office/drawing/2014/main" id="{D1D49DB7-4E69-3102-1967-C75D0FAD269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461" b="24986"/>
          <a:stretch/>
        </p:blipFill>
        <p:spPr bwMode="auto">
          <a:xfrm>
            <a:off x="2934793" y="1757101"/>
            <a:ext cx="1975678" cy="9592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Welcoming Cultures UK">
            <a:extLst>
              <a:ext uri="{FF2B5EF4-FFF2-40B4-BE49-F238E27FC236}">
                <a16:creationId xmlns:a16="http://schemas.microsoft.com/office/drawing/2014/main" id="{10EC92B8-E6AC-E1B0-4195-4D152F145A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8420" y="2673230"/>
            <a:ext cx="1045546" cy="10455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heffield Churches Council for Community Care (SCCCC)">
            <a:extLst>
              <a:ext uri="{FF2B5EF4-FFF2-40B4-BE49-F238E27FC236}">
                <a16:creationId xmlns:a16="http://schemas.microsoft.com/office/drawing/2014/main" id="{34C5FD05-2748-135F-7D02-DB15896D21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10007" y="1956453"/>
            <a:ext cx="1433553" cy="14335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igital Marketing Agency Sheffield: Seven Hills Creative">
            <a:extLst>
              <a:ext uri="{FF2B5EF4-FFF2-40B4-BE49-F238E27FC236}">
                <a16:creationId xmlns:a16="http://schemas.microsoft.com/office/drawing/2014/main" id="{DB2AD0DE-7CD1-B14A-DFE0-A55FA0E028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32268" y="2072058"/>
            <a:ext cx="898525" cy="8985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British Business Bank - Wikipedia">
            <a:extLst>
              <a:ext uri="{FF2B5EF4-FFF2-40B4-BE49-F238E27FC236}">
                <a16:creationId xmlns:a16="http://schemas.microsoft.com/office/drawing/2014/main" id="{C7733B50-FC90-705C-781A-3FA69363D0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31886" y="4701318"/>
            <a:ext cx="1789137" cy="66794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Rebus Creative Solutions - Sheffield Design &amp; Marketing Agency">
            <a:extLst>
              <a:ext uri="{FF2B5EF4-FFF2-40B4-BE49-F238E27FC236}">
                <a16:creationId xmlns:a16="http://schemas.microsoft.com/office/drawing/2014/main" id="{FD62B574-76F3-91D1-227D-97A8A2A7FD4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38148" b="31714"/>
          <a:stretch/>
        </p:blipFill>
        <p:spPr bwMode="auto">
          <a:xfrm>
            <a:off x="5440347" y="3387056"/>
            <a:ext cx="2572214" cy="77520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Kitlocker cashback, discount codes and deals | Easyfundraising">
            <a:extLst>
              <a:ext uri="{FF2B5EF4-FFF2-40B4-BE49-F238E27FC236}">
                <a16:creationId xmlns:a16="http://schemas.microsoft.com/office/drawing/2014/main" id="{A6EB9A77-E211-351E-3ADF-CD967F24F6B4}"/>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6191" b="36241"/>
          <a:stretch/>
        </p:blipFill>
        <p:spPr bwMode="auto">
          <a:xfrm>
            <a:off x="1000155" y="4905750"/>
            <a:ext cx="2304945" cy="63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351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11162-732D-D0C3-6571-33D75F1FD4E2}"/>
            </a:ext>
          </a:extLst>
        </p:cNvPr>
        <p:cNvGrpSpPr/>
        <p:nvPr/>
      </p:nvGrpSpPr>
      <p:grpSpPr>
        <a:xfrm>
          <a:off x="0" y="0"/>
          <a:ext cx="0" cy="0"/>
          <a:chOff x="0" y="0"/>
          <a:chExt cx="0" cy="0"/>
        </a:xfrm>
      </p:grpSpPr>
      <p:sp>
        <p:nvSpPr>
          <p:cNvPr id="9" name="Title 3">
            <a:extLst>
              <a:ext uri="{FF2B5EF4-FFF2-40B4-BE49-F238E27FC236}">
                <a16:creationId xmlns:a16="http://schemas.microsoft.com/office/drawing/2014/main" id="{591D9CBD-194D-902D-838A-85A2E7F5AA7A}"/>
              </a:ext>
            </a:extLst>
          </p:cNvPr>
          <p:cNvSpPr>
            <a:spLocks noGrp="1"/>
          </p:cNvSpPr>
          <p:nvPr>
            <p:ph type="title"/>
          </p:nvPr>
        </p:nvSpPr>
        <p:spPr>
          <a:xfrm>
            <a:off x="2557576" y="311831"/>
            <a:ext cx="9146537" cy="1325563"/>
          </a:xfrm>
        </p:spPr>
        <p:txBody>
          <a:bodyPr>
            <a:normAutofit/>
          </a:bodyPr>
          <a:lstStyle/>
          <a:p>
            <a:pPr>
              <a:lnSpc>
                <a:spcPct val="100000"/>
              </a:lnSpc>
            </a:pPr>
            <a:r>
              <a:rPr lang="en-GB" sz="3200" dirty="0">
                <a:solidFill>
                  <a:schemeClr val="accent5"/>
                </a:solidFill>
              </a:rPr>
              <a:t>What ways can you use to complete your Journal?</a:t>
            </a:r>
          </a:p>
        </p:txBody>
      </p:sp>
      <p:sp>
        <p:nvSpPr>
          <p:cNvPr id="19" name="Content Placeholder 4">
            <a:extLst>
              <a:ext uri="{FF2B5EF4-FFF2-40B4-BE49-F238E27FC236}">
                <a16:creationId xmlns:a16="http://schemas.microsoft.com/office/drawing/2014/main" id="{02891A06-8575-8E55-1100-5C3DEE802045}"/>
              </a:ext>
            </a:extLst>
          </p:cNvPr>
          <p:cNvSpPr txBox="1">
            <a:spLocks/>
          </p:cNvSpPr>
          <p:nvPr/>
        </p:nvSpPr>
        <p:spPr>
          <a:xfrm>
            <a:off x="883854" y="1876878"/>
            <a:ext cx="10820259" cy="15521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chemeClr val="accent1"/>
                </a:solidFill>
              </a:rPr>
              <a:t>You can choose how to you tell us your </a:t>
            </a:r>
            <a:r>
              <a:rPr lang="en-GB" b="1" dirty="0" err="1">
                <a:solidFill>
                  <a:schemeClr val="accent1"/>
                </a:solidFill>
              </a:rPr>
              <a:t>BiG</a:t>
            </a:r>
            <a:r>
              <a:rPr lang="en-GB" b="1" dirty="0">
                <a:solidFill>
                  <a:schemeClr val="accent1"/>
                </a:solidFill>
              </a:rPr>
              <a:t> Challenge story.</a:t>
            </a:r>
          </a:p>
          <a:p>
            <a:pPr marL="0" indent="0" algn="ctr">
              <a:buFont typeface="Arial" panose="020B0604020202020204" pitchFamily="34" charset="0"/>
              <a:buNone/>
            </a:pPr>
            <a:endParaRPr lang="en-GB" sz="1400" b="1" dirty="0">
              <a:solidFill>
                <a:schemeClr val="accent5"/>
              </a:solidFill>
            </a:endParaRPr>
          </a:p>
          <a:p>
            <a:pPr marL="0" indent="0" algn="ctr">
              <a:buFont typeface="Arial" panose="020B0604020202020204" pitchFamily="34" charset="0"/>
              <a:buNone/>
            </a:pPr>
            <a:r>
              <a:rPr lang="en-GB" sz="2400" dirty="0">
                <a:solidFill>
                  <a:schemeClr val="accent5"/>
                </a:solidFill>
              </a:rPr>
              <a:t> </a:t>
            </a:r>
            <a:r>
              <a:rPr lang="en-GB" sz="2400" b="1" dirty="0">
                <a:solidFill>
                  <a:schemeClr val="accent5"/>
                </a:solidFill>
              </a:rPr>
              <a:t>You might want to think about some of these ways:</a:t>
            </a:r>
          </a:p>
        </p:txBody>
      </p:sp>
      <p:sp>
        <p:nvSpPr>
          <p:cNvPr id="2" name="TextBox 1">
            <a:extLst>
              <a:ext uri="{FF2B5EF4-FFF2-40B4-BE49-F238E27FC236}">
                <a16:creationId xmlns:a16="http://schemas.microsoft.com/office/drawing/2014/main" id="{0D49BBCA-48A5-6B31-885E-8304F3F1971F}"/>
              </a:ext>
            </a:extLst>
          </p:cNvPr>
          <p:cNvSpPr txBox="1"/>
          <p:nvPr/>
        </p:nvSpPr>
        <p:spPr>
          <a:xfrm>
            <a:off x="2433778" y="3262261"/>
            <a:ext cx="4826728" cy="2862322"/>
          </a:xfrm>
          <a:prstGeom prst="rect">
            <a:avLst/>
          </a:prstGeom>
          <a:noFill/>
        </p:spPr>
        <p:txBody>
          <a:bodyPr wrap="square" rtlCol="0">
            <a:spAutoFit/>
          </a:bodyPr>
          <a:lstStyle/>
          <a:p>
            <a:pPr marL="742950" lvl="1" indent="-285750">
              <a:spcBef>
                <a:spcPts val="0"/>
              </a:spcBef>
              <a:buFont typeface="Arial" panose="020B0604020202020204" pitchFamily="34" charset="0"/>
              <a:buChar char="•"/>
            </a:pPr>
            <a:r>
              <a:rPr lang="en-GB" sz="1800" dirty="0">
                <a:solidFill>
                  <a:schemeClr val="accent5"/>
                </a:solidFill>
              </a:rPr>
              <a:t>Short 5 minute video</a:t>
            </a:r>
          </a:p>
          <a:p>
            <a:pPr marL="742950" lvl="1" indent="-285750">
              <a:spcBef>
                <a:spcPts val="0"/>
              </a:spcBef>
              <a:buFont typeface="Arial" panose="020B0604020202020204" pitchFamily="34" charset="0"/>
              <a:buChar char="•"/>
            </a:pPr>
            <a:endParaRPr lang="en-GB" sz="1800" dirty="0">
              <a:solidFill>
                <a:schemeClr val="accent5"/>
              </a:solidFill>
            </a:endParaRPr>
          </a:p>
          <a:p>
            <a:pPr marL="742950" lvl="1" indent="-285750">
              <a:spcBef>
                <a:spcPts val="0"/>
              </a:spcBef>
              <a:buFont typeface="Arial" panose="020B0604020202020204" pitchFamily="34" charset="0"/>
              <a:buChar char="•"/>
            </a:pPr>
            <a:r>
              <a:rPr lang="en-GB" sz="1800" dirty="0">
                <a:solidFill>
                  <a:schemeClr val="accent5"/>
                </a:solidFill>
              </a:rPr>
              <a:t>PowerPoint with a voice over</a:t>
            </a:r>
          </a:p>
          <a:p>
            <a:pPr marL="742950" lvl="1" indent="-285750">
              <a:spcBef>
                <a:spcPts val="0"/>
              </a:spcBef>
              <a:buFont typeface="Arial" panose="020B0604020202020204" pitchFamily="34" charset="0"/>
              <a:buChar char="•"/>
            </a:pPr>
            <a:endParaRPr lang="en-GB" sz="1800" dirty="0">
              <a:solidFill>
                <a:schemeClr val="accent5"/>
              </a:solidFill>
            </a:endParaRPr>
          </a:p>
          <a:p>
            <a:pPr marL="742950" lvl="1" indent="-285750">
              <a:spcBef>
                <a:spcPts val="0"/>
              </a:spcBef>
              <a:buFont typeface="Arial" panose="020B0604020202020204" pitchFamily="34" charset="0"/>
              <a:buChar char="•"/>
            </a:pPr>
            <a:r>
              <a:rPr lang="en-GB" sz="1800" dirty="0">
                <a:solidFill>
                  <a:schemeClr val="accent5"/>
                </a:solidFill>
              </a:rPr>
              <a:t>PowerPoint with photos and notes</a:t>
            </a:r>
          </a:p>
          <a:p>
            <a:pPr marL="742950" lvl="1" indent="-285750">
              <a:spcBef>
                <a:spcPts val="0"/>
              </a:spcBef>
              <a:buFont typeface="Arial" panose="020B0604020202020204" pitchFamily="34" charset="0"/>
              <a:buChar char="•"/>
            </a:pPr>
            <a:endParaRPr lang="en-GB" sz="1800" dirty="0">
              <a:solidFill>
                <a:schemeClr val="accent5"/>
              </a:solidFill>
            </a:endParaRPr>
          </a:p>
          <a:p>
            <a:pPr marL="742950" lvl="1" indent="-285750">
              <a:spcBef>
                <a:spcPts val="0"/>
              </a:spcBef>
              <a:buFont typeface="Arial" panose="020B0604020202020204" pitchFamily="34" charset="0"/>
              <a:buChar char="•"/>
            </a:pPr>
            <a:r>
              <a:rPr lang="en-GB" sz="1800" dirty="0">
                <a:solidFill>
                  <a:schemeClr val="accent5"/>
                </a:solidFill>
              </a:rPr>
              <a:t>Written journal</a:t>
            </a:r>
          </a:p>
          <a:p>
            <a:pPr marL="742950" lvl="1" indent="-285750">
              <a:spcBef>
                <a:spcPts val="0"/>
              </a:spcBef>
              <a:buFont typeface="Arial" panose="020B0604020202020204" pitchFamily="34" charset="0"/>
              <a:buChar char="•"/>
            </a:pPr>
            <a:endParaRPr lang="en-GB" sz="1800" dirty="0">
              <a:solidFill>
                <a:schemeClr val="accent5"/>
              </a:solidFill>
            </a:endParaRPr>
          </a:p>
          <a:p>
            <a:pPr marL="742950" lvl="1" indent="-285750">
              <a:spcBef>
                <a:spcPts val="0"/>
              </a:spcBef>
              <a:buFont typeface="Arial" panose="020B0604020202020204" pitchFamily="34" charset="0"/>
              <a:buChar char="•"/>
            </a:pPr>
            <a:r>
              <a:rPr lang="en-GB" sz="1800" dirty="0">
                <a:solidFill>
                  <a:schemeClr val="accent5"/>
                </a:solidFill>
              </a:rPr>
              <a:t>A combination of these</a:t>
            </a:r>
          </a:p>
          <a:p>
            <a:endParaRPr lang="en-GB" dirty="0"/>
          </a:p>
        </p:txBody>
      </p:sp>
    </p:spTree>
    <p:extLst>
      <p:ext uri="{BB962C8B-B14F-4D97-AF65-F5344CB8AC3E}">
        <p14:creationId xmlns:p14="http://schemas.microsoft.com/office/powerpoint/2010/main" val="646331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C6D56-7BB5-0153-066D-B75B80785D09}"/>
            </a:ext>
          </a:extLst>
        </p:cNvPr>
        <p:cNvGrpSpPr/>
        <p:nvPr/>
      </p:nvGrpSpPr>
      <p:grpSpPr>
        <a:xfrm>
          <a:off x="0" y="0"/>
          <a:ext cx="0" cy="0"/>
          <a:chOff x="0" y="0"/>
          <a:chExt cx="0" cy="0"/>
        </a:xfrm>
      </p:grpSpPr>
      <p:sp>
        <p:nvSpPr>
          <p:cNvPr id="9" name="Title 3">
            <a:extLst>
              <a:ext uri="{FF2B5EF4-FFF2-40B4-BE49-F238E27FC236}">
                <a16:creationId xmlns:a16="http://schemas.microsoft.com/office/drawing/2014/main" id="{ED4AA9D5-7148-78EC-8000-1DAA60B1F94C}"/>
              </a:ext>
            </a:extLst>
          </p:cNvPr>
          <p:cNvSpPr>
            <a:spLocks noGrp="1"/>
          </p:cNvSpPr>
          <p:nvPr>
            <p:ph type="title"/>
          </p:nvPr>
        </p:nvSpPr>
        <p:spPr>
          <a:xfrm>
            <a:off x="2557576" y="311831"/>
            <a:ext cx="9146537" cy="1325563"/>
          </a:xfrm>
        </p:spPr>
        <p:txBody>
          <a:bodyPr/>
          <a:lstStyle/>
          <a:p>
            <a:r>
              <a:rPr lang="en-GB" dirty="0">
                <a:solidFill>
                  <a:schemeClr val="accent5"/>
                </a:solidFill>
              </a:rPr>
              <a:t>The Skills Awards</a:t>
            </a:r>
          </a:p>
        </p:txBody>
      </p:sp>
      <p:grpSp>
        <p:nvGrpSpPr>
          <p:cNvPr id="14" name="Group 13">
            <a:extLst>
              <a:ext uri="{FF2B5EF4-FFF2-40B4-BE49-F238E27FC236}">
                <a16:creationId xmlns:a16="http://schemas.microsoft.com/office/drawing/2014/main" id="{963E7691-E1BF-7A35-7920-BF8EA0E7816D}"/>
              </a:ext>
            </a:extLst>
          </p:cNvPr>
          <p:cNvGrpSpPr/>
          <p:nvPr/>
        </p:nvGrpSpPr>
        <p:grpSpPr>
          <a:xfrm>
            <a:off x="229695" y="1637394"/>
            <a:ext cx="1710704" cy="4573553"/>
            <a:chOff x="392980" y="1836174"/>
            <a:chExt cx="1710704" cy="4573553"/>
          </a:xfrm>
        </p:grpSpPr>
        <p:pic>
          <p:nvPicPr>
            <p:cNvPr id="10" name="Picture 9" descr="Icon&#10;&#10;Description automatically generated with medium confidence">
              <a:extLst>
                <a:ext uri="{FF2B5EF4-FFF2-40B4-BE49-F238E27FC236}">
                  <a16:creationId xmlns:a16="http://schemas.microsoft.com/office/drawing/2014/main" id="{2613F3DF-BF15-8394-9388-ABEDB2749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980" y="1836174"/>
              <a:ext cx="1710704" cy="1710704"/>
            </a:xfrm>
            <a:prstGeom prst="rect">
              <a:avLst/>
            </a:prstGeom>
          </p:spPr>
        </p:pic>
        <p:pic>
          <p:nvPicPr>
            <p:cNvPr id="11" name="Picture 10" descr="Icon&#10;&#10;Description automatically generated with low confidence">
              <a:extLst>
                <a:ext uri="{FF2B5EF4-FFF2-40B4-BE49-F238E27FC236}">
                  <a16:creationId xmlns:a16="http://schemas.microsoft.com/office/drawing/2014/main" id="{FB7415D5-2793-EC45-35CA-1B11D51D43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332" y="2788038"/>
              <a:ext cx="1710000" cy="1710000"/>
            </a:xfrm>
            <a:prstGeom prst="rect">
              <a:avLst/>
            </a:prstGeom>
          </p:spPr>
        </p:pic>
        <p:pic>
          <p:nvPicPr>
            <p:cNvPr id="12" name="Picture 11" descr="Icon&#10;&#10;Description automatically generated">
              <a:extLst>
                <a:ext uri="{FF2B5EF4-FFF2-40B4-BE49-F238E27FC236}">
                  <a16:creationId xmlns:a16="http://schemas.microsoft.com/office/drawing/2014/main" id="{761D214C-6D24-156B-DBA2-BC40184A65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665" y="3748567"/>
              <a:ext cx="1701335" cy="1701335"/>
            </a:xfrm>
            <a:prstGeom prst="rect">
              <a:avLst/>
            </a:prstGeom>
          </p:spPr>
        </p:pic>
        <p:pic>
          <p:nvPicPr>
            <p:cNvPr id="13" name="Picture 12" descr="Icon&#10;&#10;Description automatically generated with medium confidence">
              <a:extLst>
                <a:ext uri="{FF2B5EF4-FFF2-40B4-BE49-F238E27FC236}">
                  <a16:creationId xmlns:a16="http://schemas.microsoft.com/office/drawing/2014/main" id="{0FDA3BBB-90E4-2428-9078-E5BD9E478D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332" y="4699727"/>
              <a:ext cx="1710000" cy="1710000"/>
            </a:xfrm>
            <a:prstGeom prst="rect">
              <a:avLst/>
            </a:prstGeom>
          </p:spPr>
        </p:pic>
      </p:grpSp>
      <p:pic>
        <p:nvPicPr>
          <p:cNvPr id="8194" name="Picture 2" descr="The Skills Builder Partnership">
            <a:extLst>
              <a:ext uri="{FF2B5EF4-FFF2-40B4-BE49-F238E27FC236}">
                <a16:creationId xmlns:a16="http://schemas.microsoft.com/office/drawing/2014/main" id="{574B8AB2-A92D-E137-CE14-D2BF7A1F3F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5849" y="201567"/>
            <a:ext cx="2651351" cy="77304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36AE8E4-9C1B-B727-E554-5A2CEC5E83BE}"/>
              </a:ext>
            </a:extLst>
          </p:cNvPr>
          <p:cNvSpPr txBox="1"/>
          <p:nvPr/>
        </p:nvSpPr>
        <p:spPr>
          <a:xfrm>
            <a:off x="2376747" y="1747658"/>
            <a:ext cx="8628415" cy="3600986"/>
          </a:xfrm>
          <a:prstGeom prst="rect">
            <a:avLst/>
          </a:prstGeom>
          <a:noFill/>
          <a:ln w="19050">
            <a:noFill/>
          </a:ln>
        </p:spPr>
        <p:txBody>
          <a:bodyPr wrap="square" rtlCol="0">
            <a:spAutoFit/>
          </a:bodyPr>
          <a:lstStyle/>
          <a:p>
            <a:pPr algn="ctr"/>
            <a:endParaRPr lang="en-GB" dirty="0"/>
          </a:p>
          <a:p>
            <a:pPr marL="285750" indent="-285750">
              <a:buFont typeface="Arial" panose="020B0604020202020204" pitchFamily="34" charset="0"/>
              <a:buChar char="•"/>
            </a:pPr>
            <a:r>
              <a:rPr lang="en-GB" sz="2400" dirty="0">
                <a:solidFill>
                  <a:schemeClr val="accent5"/>
                </a:solidFill>
              </a:rPr>
              <a:t>Aiming High – Sponsored by </a:t>
            </a:r>
            <a:r>
              <a:rPr lang="en-GB" sz="2400" dirty="0">
                <a:solidFill>
                  <a:schemeClr val="accent6"/>
                </a:solidFill>
                <a:hlinkClick r:id="rId7"/>
              </a:rPr>
              <a:t>Higher Education Progression Partnership (Hepp)</a:t>
            </a:r>
            <a:r>
              <a:rPr lang="en-GB" sz="2400" dirty="0">
                <a:solidFill>
                  <a:schemeClr val="accent6"/>
                </a:solidFill>
              </a:rPr>
              <a:t> </a:t>
            </a:r>
            <a:endParaRPr lang="en-GB" sz="2400" dirty="0">
              <a:solidFill>
                <a:schemeClr val="accent1"/>
              </a:solidFill>
            </a:endParaRPr>
          </a:p>
          <a:p>
            <a:pPr marL="285750" indent="-285750">
              <a:buFont typeface="Arial" panose="020B0604020202020204" pitchFamily="34" charset="0"/>
              <a:buChar char="•"/>
            </a:pPr>
            <a:endParaRPr lang="en-GB" sz="2400" dirty="0">
              <a:solidFill>
                <a:schemeClr val="accent1"/>
              </a:solidFill>
            </a:endParaRPr>
          </a:p>
          <a:p>
            <a:pPr marL="285750" indent="-285750">
              <a:buFont typeface="Arial" panose="020B0604020202020204" pitchFamily="34" charset="0"/>
              <a:buChar char="•"/>
            </a:pPr>
            <a:r>
              <a:rPr lang="en-GB" sz="2400" dirty="0">
                <a:solidFill>
                  <a:schemeClr val="accent5"/>
                </a:solidFill>
              </a:rPr>
              <a:t>Problem Solving – Sponsored by </a:t>
            </a:r>
            <a:r>
              <a:rPr lang="en-GB" sz="2400" dirty="0">
                <a:solidFill>
                  <a:schemeClr val="accent6"/>
                </a:solidFill>
                <a:hlinkClick r:id="rId8"/>
              </a:rPr>
              <a:t>Sheffield Pride of Place</a:t>
            </a:r>
            <a:endParaRPr lang="en-GB" sz="2400" dirty="0">
              <a:solidFill>
                <a:schemeClr val="accent1"/>
              </a:solidFill>
            </a:endParaRPr>
          </a:p>
          <a:p>
            <a:pPr marL="285750" indent="-285750">
              <a:buFont typeface="Arial" panose="020B0604020202020204" pitchFamily="34" charset="0"/>
              <a:buChar char="•"/>
            </a:pPr>
            <a:endParaRPr lang="en-GB" sz="2400" dirty="0">
              <a:solidFill>
                <a:schemeClr val="accent1"/>
              </a:solidFill>
            </a:endParaRPr>
          </a:p>
          <a:p>
            <a:pPr marL="285750" indent="-285750">
              <a:buFont typeface="Arial" panose="020B0604020202020204" pitchFamily="34" charset="0"/>
              <a:buChar char="•"/>
            </a:pPr>
            <a:r>
              <a:rPr lang="en-GB" sz="2400" dirty="0">
                <a:solidFill>
                  <a:schemeClr val="accent5"/>
                </a:solidFill>
              </a:rPr>
              <a:t>Creativity – Sponsored by </a:t>
            </a:r>
            <a:r>
              <a:rPr lang="en-GB" sz="2400" dirty="0">
                <a:solidFill>
                  <a:schemeClr val="accent6"/>
                </a:solidFill>
                <a:hlinkClick r:id="rId9"/>
              </a:rPr>
              <a:t>British Business Bank</a:t>
            </a:r>
            <a:endParaRPr lang="en-GB" sz="2400" dirty="0">
              <a:solidFill>
                <a:schemeClr val="accent6"/>
              </a:solidFill>
            </a:endParaRPr>
          </a:p>
          <a:p>
            <a:pPr marL="285750" indent="-285750">
              <a:buFont typeface="Arial" panose="020B0604020202020204" pitchFamily="34" charset="0"/>
              <a:buChar char="•"/>
            </a:pPr>
            <a:endParaRPr lang="en-GB" sz="2400" dirty="0">
              <a:solidFill>
                <a:schemeClr val="accent1"/>
              </a:solidFill>
            </a:endParaRPr>
          </a:p>
          <a:p>
            <a:pPr marL="285750" indent="-285750">
              <a:buFont typeface="Arial" panose="020B0604020202020204" pitchFamily="34" charset="0"/>
              <a:buChar char="•"/>
            </a:pPr>
            <a:r>
              <a:rPr lang="en-GB" sz="2400" dirty="0">
                <a:solidFill>
                  <a:schemeClr val="accent5"/>
                </a:solidFill>
              </a:rPr>
              <a:t>Teamwork – Sponsored by </a:t>
            </a:r>
            <a:r>
              <a:rPr lang="en-GB" sz="2400" dirty="0">
                <a:solidFill>
                  <a:schemeClr val="accent6"/>
                </a:solidFill>
                <a:hlinkClick r:id="rId10"/>
              </a:rPr>
              <a:t>HLM Architects</a:t>
            </a:r>
            <a:r>
              <a:rPr lang="en-GB" sz="2400" dirty="0">
                <a:solidFill>
                  <a:schemeClr val="accent6"/>
                </a:solidFill>
              </a:rPr>
              <a:t> </a:t>
            </a:r>
            <a:endParaRPr lang="en-GB" sz="2400" dirty="0">
              <a:solidFill>
                <a:schemeClr val="accent1"/>
              </a:solidFill>
            </a:endParaRPr>
          </a:p>
          <a:p>
            <a:pPr marL="285750" indent="-285750">
              <a:buFont typeface="Arial" panose="020B0604020202020204" pitchFamily="34" charset="0"/>
              <a:buChar char="•"/>
            </a:pPr>
            <a:endParaRPr lang="en-GB" dirty="0">
              <a:solidFill>
                <a:schemeClr val="accent1"/>
              </a:solidFill>
            </a:endParaRPr>
          </a:p>
        </p:txBody>
      </p:sp>
      <p:pic>
        <p:nvPicPr>
          <p:cNvPr id="16" name="Picture 15" descr="A picture containing gear&#10;&#10;Description automatically generated">
            <a:extLst>
              <a:ext uri="{FF2B5EF4-FFF2-40B4-BE49-F238E27FC236}">
                <a16:creationId xmlns:a16="http://schemas.microsoft.com/office/drawing/2014/main" id="{AF2D01C5-DFC5-8D58-97CC-55DA92CF59D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32788" y="2492746"/>
            <a:ext cx="2161307" cy="398783"/>
          </a:xfrm>
          <a:prstGeom prst="rect">
            <a:avLst/>
          </a:prstGeom>
        </p:spPr>
      </p:pic>
      <p:pic>
        <p:nvPicPr>
          <p:cNvPr id="17" name="Picture 2" descr="HLM Architects jobs and internships | Profile and careers on Dezeen Jobs">
            <a:extLst>
              <a:ext uri="{FF2B5EF4-FFF2-40B4-BE49-F238E27FC236}">
                <a16:creationId xmlns:a16="http://schemas.microsoft.com/office/drawing/2014/main" id="{DC2A49A7-E9C8-53BE-F387-353478B33C2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26461" b="24986"/>
          <a:stretch/>
        </p:blipFill>
        <p:spPr bwMode="auto">
          <a:xfrm>
            <a:off x="9156949" y="4715557"/>
            <a:ext cx="1316608" cy="63926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British Business Bank - Wikipedia">
            <a:extLst>
              <a:ext uri="{FF2B5EF4-FFF2-40B4-BE49-F238E27FC236}">
                <a16:creationId xmlns:a16="http://schemas.microsoft.com/office/drawing/2014/main" id="{66ACED31-983E-35C2-5D05-6EFB3CCC707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11490" y="3876867"/>
            <a:ext cx="1451461" cy="54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5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784B7-52C4-0356-27EE-4C82B4675762}"/>
            </a:ext>
          </a:extLst>
        </p:cNvPr>
        <p:cNvGrpSpPr/>
        <p:nvPr/>
      </p:nvGrpSpPr>
      <p:grpSpPr>
        <a:xfrm>
          <a:off x="0" y="0"/>
          <a:ext cx="0" cy="0"/>
          <a:chOff x="0" y="0"/>
          <a:chExt cx="0" cy="0"/>
        </a:xfrm>
      </p:grpSpPr>
      <p:sp>
        <p:nvSpPr>
          <p:cNvPr id="9" name="Title 3">
            <a:extLst>
              <a:ext uri="{FF2B5EF4-FFF2-40B4-BE49-F238E27FC236}">
                <a16:creationId xmlns:a16="http://schemas.microsoft.com/office/drawing/2014/main" id="{CF8816AA-8F1D-D689-9545-9CC774682E57}"/>
              </a:ext>
            </a:extLst>
          </p:cNvPr>
          <p:cNvSpPr>
            <a:spLocks noGrp="1"/>
          </p:cNvSpPr>
          <p:nvPr>
            <p:ph type="title"/>
          </p:nvPr>
        </p:nvSpPr>
        <p:spPr>
          <a:xfrm>
            <a:off x="2557576" y="311831"/>
            <a:ext cx="9146537" cy="1325563"/>
          </a:xfrm>
        </p:spPr>
        <p:txBody>
          <a:bodyPr/>
          <a:lstStyle/>
          <a:p>
            <a:r>
              <a:rPr lang="en-GB" dirty="0">
                <a:solidFill>
                  <a:schemeClr val="accent5"/>
                </a:solidFill>
              </a:rPr>
              <a:t>The Enterprise Awards</a:t>
            </a:r>
          </a:p>
        </p:txBody>
      </p:sp>
      <p:sp>
        <p:nvSpPr>
          <p:cNvPr id="15" name="TextBox 14">
            <a:extLst>
              <a:ext uri="{FF2B5EF4-FFF2-40B4-BE49-F238E27FC236}">
                <a16:creationId xmlns:a16="http://schemas.microsoft.com/office/drawing/2014/main" id="{C006DEFF-EBB4-D27C-60BE-21AF3CD67D8D}"/>
              </a:ext>
            </a:extLst>
          </p:cNvPr>
          <p:cNvSpPr txBox="1">
            <a:spLocks noGrp="1" noRot="1" noMove="1" noResize="1" noEditPoints="1" noAdjustHandles="1" noChangeArrowheads="1" noChangeShapeType="1"/>
          </p:cNvSpPr>
          <p:nvPr/>
        </p:nvSpPr>
        <p:spPr>
          <a:xfrm>
            <a:off x="3320655" y="1440831"/>
            <a:ext cx="8628415" cy="4801314"/>
          </a:xfrm>
          <a:prstGeom prst="rect">
            <a:avLst/>
          </a:prstGeom>
          <a:noFill/>
          <a:ln w="19050">
            <a:noFill/>
          </a:ln>
        </p:spPr>
        <p:txBody>
          <a:bodyPr wrap="square" rtlCol="0">
            <a:spAutoFit/>
          </a:bodyPr>
          <a:lstStyle/>
          <a:p>
            <a:pPr marL="285750" indent="-285750">
              <a:lnSpc>
                <a:spcPct val="150000"/>
              </a:lnSpc>
              <a:buFont typeface="Arial" panose="020B0604020202020204" pitchFamily="34" charset="0"/>
              <a:buChar char="•"/>
            </a:pPr>
            <a:r>
              <a:rPr lang="en-GB" sz="2400" dirty="0">
                <a:solidFill>
                  <a:schemeClr val="accent5"/>
                </a:solidFill>
              </a:rPr>
              <a:t>Sustainability – Sponsored by </a:t>
            </a:r>
            <a:r>
              <a:rPr lang="en-GB" sz="2400" dirty="0">
                <a:solidFill>
                  <a:schemeClr val="accent5"/>
                </a:solidFill>
                <a:hlinkClick r:id="rId2"/>
              </a:rPr>
              <a:t>Henry Boot </a:t>
            </a:r>
            <a:endParaRPr lang="en-GB" sz="2400" dirty="0">
              <a:solidFill>
                <a:schemeClr val="accent5"/>
              </a:solidFill>
            </a:endParaRPr>
          </a:p>
          <a:p>
            <a:pPr marL="285750" indent="-285750">
              <a:lnSpc>
                <a:spcPct val="150000"/>
              </a:lnSpc>
              <a:buFont typeface="Arial" panose="020B0604020202020204" pitchFamily="34" charset="0"/>
              <a:buChar char="•"/>
            </a:pPr>
            <a:r>
              <a:rPr lang="en-GB" sz="2400" dirty="0">
                <a:solidFill>
                  <a:schemeClr val="accent5"/>
                </a:solidFill>
              </a:rPr>
              <a:t>Marketing &amp; Sales – Sponsored by </a:t>
            </a:r>
            <a:r>
              <a:rPr lang="en-GB" sz="2400" dirty="0">
                <a:solidFill>
                  <a:schemeClr val="accent5"/>
                </a:solidFill>
                <a:hlinkClick r:id="rId3"/>
              </a:rPr>
              <a:t>Rebus Creative</a:t>
            </a:r>
            <a:endParaRPr lang="en-GB" sz="2400" dirty="0">
              <a:solidFill>
                <a:schemeClr val="accent5"/>
              </a:solidFill>
            </a:endParaRPr>
          </a:p>
          <a:p>
            <a:pPr marL="285750" indent="-285750">
              <a:lnSpc>
                <a:spcPct val="150000"/>
              </a:lnSpc>
              <a:buFont typeface="Arial" panose="020B0604020202020204" pitchFamily="34" charset="0"/>
              <a:buChar char="•"/>
            </a:pPr>
            <a:r>
              <a:rPr lang="en-GB" sz="2400" dirty="0">
                <a:solidFill>
                  <a:schemeClr val="accent5"/>
                </a:solidFill>
              </a:rPr>
              <a:t>Made in Sheffield – Sponsored by </a:t>
            </a:r>
            <a:r>
              <a:rPr lang="en-GB" sz="2400" dirty="0">
                <a:solidFill>
                  <a:schemeClr val="accent5"/>
                </a:solidFill>
                <a:hlinkClick r:id="rId4"/>
              </a:rPr>
              <a:t>Made in Sheffield </a:t>
            </a:r>
            <a:endParaRPr lang="en-GB" sz="2400" dirty="0">
              <a:solidFill>
                <a:schemeClr val="accent5"/>
              </a:solidFill>
            </a:endParaRPr>
          </a:p>
          <a:p>
            <a:pPr marL="285750" indent="-285750">
              <a:lnSpc>
                <a:spcPct val="150000"/>
              </a:lnSpc>
              <a:buFont typeface="Arial" panose="020B0604020202020204" pitchFamily="34" charset="0"/>
              <a:buChar char="•"/>
            </a:pPr>
            <a:r>
              <a:rPr lang="en-GB" sz="2400" dirty="0">
                <a:solidFill>
                  <a:schemeClr val="accent5"/>
                </a:solidFill>
              </a:rPr>
              <a:t>Use of Technology – Sponsored by </a:t>
            </a:r>
            <a:r>
              <a:rPr lang="en-GB" sz="2400" dirty="0">
                <a:solidFill>
                  <a:schemeClr val="accent5"/>
                </a:solidFill>
                <a:hlinkClick r:id="rId5"/>
              </a:rPr>
              <a:t>Seven Hills Creative</a:t>
            </a:r>
            <a:endParaRPr lang="en-GB" sz="2400" dirty="0">
              <a:solidFill>
                <a:schemeClr val="accent5"/>
              </a:solidFill>
            </a:endParaRPr>
          </a:p>
          <a:p>
            <a:pPr marL="285750" indent="-285750">
              <a:lnSpc>
                <a:spcPct val="150000"/>
              </a:lnSpc>
              <a:buFont typeface="Arial" panose="020B0604020202020204" pitchFamily="34" charset="0"/>
              <a:buChar char="•"/>
            </a:pPr>
            <a:r>
              <a:rPr lang="en-GB" sz="2400" dirty="0">
                <a:solidFill>
                  <a:schemeClr val="accent5"/>
                </a:solidFill>
              </a:rPr>
              <a:t>Making a Difference – Sponsored by </a:t>
            </a:r>
            <a:r>
              <a:rPr lang="en-GB" sz="2400" dirty="0">
                <a:solidFill>
                  <a:schemeClr val="accent5"/>
                </a:solidFill>
                <a:hlinkClick r:id="rId6"/>
              </a:rPr>
              <a:t>SCCCC</a:t>
            </a:r>
            <a:endParaRPr lang="en-GB" sz="2400" dirty="0">
              <a:solidFill>
                <a:schemeClr val="accent5"/>
              </a:solidFill>
            </a:endParaRPr>
          </a:p>
          <a:p>
            <a:pPr marL="285750" indent="-285750">
              <a:lnSpc>
                <a:spcPct val="150000"/>
              </a:lnSpc>
              <a:buFont typeface="Arial" panose="020B0604020202020204" pitchFamily="34" charset="0"/>
              <a:buChar char="•"/>
            </a:pPr>
            <a:r>
              <a:rPr lang="en-GB" sz="2400" dirty="0">
                <a:solidFill>
                  <a:schemeClr val="accent5"/>
                </a:solidFill>
              </a:rPr>
              <a:t>Pride in Culture – Sponsored by Welcoming Cultures</a:t>
            </a:r>
          </a:p>
          <a:p>
            <a:pPr marL="285750" indent="-285750">
              <a:lnSpc>
                <a:spcPct val="150000"/>
              </a:lnSpc>
              <a:buFont typeface="Arial" panose="020B0604020202020204" pitchFamily="34" charset="0"/>
              <a:buChar char="•"/>
            </a:pPr>
            <a:r>
              <a:rPr lang="en-GB" sz="2400" dirty="0">
                <a:solidFill>
                  <a:schemeClr val="accent5"/>
                </a:solidFill>
              </a:rPr>
              <a:t>Biggest Profit – Sponsored by </a:t>
            </a:r>
            <a:r>
              <a:rPr lang="en-GB" sz="2400" dirty="0">
                <a:solidFill>
                  <a:schemeClr val="accent5"/>
                </a:solidFill>
                <a:hlinkClick r:id="rId7"/>
              </a:rPr>
              <a:t>MGRW </a:t>
            </a:r>
            <a:endParaRPr lang="en-GB" sz="2400" dirty="0">
              <a:solidFill>
                <a:schemeClr val="accent5"/>
              </a:solidFill>
            </a:endParaRPr>
          </a:p>
          <a:p>
            <a:pPr marL="285750" indent="-285750">
              <a:lnSpc>
                <a:spcPct val="150000"/>
              </a:lnSpc>
              <a:buFont typeface="Arial" panose="020B0604020202020204" pitchFamily="34" charset="0"/>
              <a:buChar char="•"/>
            </a:pPr>
            <a:r>
              <a:rPr lang="en-GB" sz="2400" dirty="0">
                <a:solidFill>
                  <a:schemeClr val="accent5"/>
                </a:solidFill>
              </a:rPr>
              <a:t>Outstanding Journal – Sponsored by </a:t>
            </a:r>
            <a:r>
              <a:rPr lang="en-GB" sz="2400" dirty="0">
                <a:solidFill>
                  <a:schemeClr val="accent5"/>
                </a:solidFill>
                <a:hlinkClick r:id="rId8"/>
              </a:rPr>
              <a:t>Kitlocker</a:t>
            </a:r>
            <a:endParaRPr lang="en-GB" sz="2400" dirty="0">
              <a:solidFill>
                <a:schemeClr val="accent5"/>
              </a:solidFill>
            </a:endParaRPr>
          </a:p>
          <a:p>
            <a:pPr marL="285750" indent="-285750">
              <a:buFont typeface="Arial" panose="020B0604020202020204" pitchFamily="34" charset="0"/>
              <a:buChar char="•"/>
            </a:pPr>
            <a:endParaRPr lang="en-GB" dirty="0">
              <a:solidFill>
                <a:schemeClr val="accent1"/>
              </a:solidFill>
            </a:endParaRPr>
          </a:p>
        </p:txBody>
      </p:sp>
      <p:pic>
        <p:nvPicPr>
          <p:cNvPr id="2" name="Picture 4">
            <a:extLst>
              <a:ext uri="{FF2B5EF4-FFF2-40B4-BE49-F238E27FC236}">
                <a16:creationId xmlns:a16="http://schemas.microsoft.com/office/drawing/2014/main" id="{4B94DF87-D03F-A52A-9A17-9BB2BB5908B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880" y="2013037"/>
            <a:ext cx="1327749" cy="3241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heffield Defence&amp;#39; - Protection - The Company of Cutlers in Hallamshire">
            <a:extLst>
              <a:ext uri="{FF2B5EF4-FFF2-40B4-BE49-F238E27FC236}">
                <a16:creationId xmlns:a16="http://schemas.microsoft.com/office/drawing/2014/main" id="{686DC1F4-A6C3-DF8C-C295-60CDC24032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2713" y="2859322"/>
            <a:ext cx="1356222" cy="5424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id="{8C940C54-11E5-16B6-5CDE-1AD57FA185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4829" y="4822358"/>
            <a:ext cx="1370391" cy="356525"/>
          </a:xfrm>
          <a:prstGeom prst="rect">
            <a:avLst/>
          </a:prstGeom>
        </p:spPr>
      </p:pic>
      <p:pic>
        <p:nvPicPr>
          <p:cNvPr id="5" name="Picture 2" descr="Welcoming Cultures UK">
            <a:extLst>
              <a:ext uri="{FF2B5EF4-FFF2-40B4-BE49-F238E27FC236}">
                <a16:creationId xmlns:a16="http://schemas.microsoft.com/office/drawing/2014/main" id="{AD375AAD-CD54-AAC5-14B2-3D2FE8C0505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13124" y="4315823"/>
            <a:ext cx="684798" cy="6847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heffield Churches Council for Community Care (SCCCC)">
            <a:extLst>
              <a:ext uri="{FF2B5EF4-FFF2-40B4-BE49-F238E27FC236}">
                <a16:creationId xmlns:a16="http://schemas.microsoft.com/office/drawing/2014/main" id="{DEBE72D7-DABF-463D-8C27-C79DB7F8CE2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5408" y="3646713"/>
            <a:ext cx="904767" cy="9047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igital Marketing Agency Sheffield: Seven Hills Creative">
            <a:extLst>
              <a:ext uri="{FF2B5EF4-FFF2-40B4-BE49-F238E27FC236}">
                <a16:creationId xmlns:a16="http://schemas.microsoft.com/office/drawing/2014/main" id="{015369AB-1EDB-740B-7388-9702C672037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39990" y="3350830"/>
            <a:ext cx="631067" cy="6310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bus Creative Solutions - Sheffield Design &amp; Marketing Agency">
            <a:extLst>
              <a:ext uri="{FF2B5EF4-FFF2-40B4-BE49-F238E27FC236}">
                <a16:creationId xmlns:a16="http://schemas.microsoft.com/office/drawing/2014/main" id="{CBC36FD7-0B00-55CA-F0FD-18F2FE7FCEF1}"/>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38148" b="31714"/>
          <a:stretch/>
        </p:blipFill>
        <p:spPr bwMode="auto">
          <a:xfrm>
            <a:off x="1427716" y="2399878"/>
            <a:ext cx="1602279" cy="4828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Kitlocker cashback, discount codes and deals | Easyfundraising">
            <a:extLst>
              <a:ext uri="{FF2B5EF4-FFF2-40B4-BE49-F238E27FC236}">
                <a16:creationId xmlns:a16="http://schemas.microsoft.com/office/drawing/2014/main" id="{134D64D9-9B57-BAB6-EB26-1B130BAF127F}"/>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36191" b="36241"/>
          <a:stretch/>
        </p:blipFill>
        <p:spPr bwMode="auto">
          <a:xfrm>
            <a:off x="1140175" y="5367895"/>
            <a:ext cx="1490930" cy="411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695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FFB3B-5573-8BF9-D565-E7001A27457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C1D7598-F52E-6F6F-C6DF-CF67F81B0E90}"/>
              </a:ext>
            </a:extLst>
          </p:cNvPr>
          <p:cNvSpPr/>
          <p:nvPr/>
        </p:nvSpPr>
        <p:spPr>
          <a:xfrm>
            <a:off x="3004903" y="418078"/>
            <a:ext cx="7195011"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cap="none" spc="0" dirty="0">
                <a:ln/>
                <a:solidFill>
                  <a:srgbClr val="FFC000"/>
                </a:solidFill>
                <a:effectLst/>
              </a:rPr>
              <a:t>The BiG Prize!</a:t>
            </a:r>
          </a:p>
        </p:txBody>
      </p:sp>
      <p:sp>
        <p:nvSpPr>
          <p:cNvPr id="5" name="TextBox 4">
            <a:extLst>
              <a:ext uri="{FF2B5EF4-FFF2-40B4-BE49-F238E27FC236}">
                <a16:creationId xmlns:a16="http://schemas.microsoft.com/office/drawing/2014/main" id="{BD9942F0-B1C0-730C-E3E6-90B0BC6E82CB}"/>
              </a:ext>
            </a:extLst>
          </p:cNvPr>
          <p:cNvSpPr txBox="1"/>
          <p:nvPr/>
        </p:nvSpPr>
        <p:spPr>
          <a:xfrm>
            <a:off x="2905468" y="1956097"/>
            <a:ext cx="7673776" cy="3939540"/>
          </a:xfrm>
          <a:prstGeom prst="rect">
            <a:avLst/>
          </a:prstGeom>
          <a:noFill/>
          <a:ln w="22225" cmpd="thinThick">
            <a:noFill/>
          </a:ln>
        </p:spPr>
        <p:txBody>
          <a:bodyPr wrap="square" rtlCol="0">
            <a:spAutoFit/>
          </a:bodyPr>
          <a:lstStyle/>
          <a:p>
            <a:pPr algn="ctr"/>
            <a:r>
              <a:rPr lang="en-GB" sz="2000" b="1" dirty="0">
                <a:solidFill>
                  <a:schemeClr val="accent5"/>
                </a:solidFill>
              </a:rPr>
              <a:t>Sponsored by </a:t>
            </a:r>
          </a:p>
          <a:p>
            <a:pPr algn="ctr"/>
            <a:r>
              <a:rPr lang="en-GB" sz="2000" b="1" dirty="0">
                <a:solidFill>
                  <a:schemeClr val="accent5"/>
                </a:solidFill>
              </a:rPr>
              <a:t>Sheffield City Council</a:t>
            </a:r>
          </a:p>
          <a:p>
            <a:pPr algn="ctr"/>
            <a:endParaRPr lang="en-GB" dirty="0">
              <a:solidFill>
                <a:schemeClr val="accent5"/>
              </a:solidFill>
            </a:endParaRPr>
          </a:p>
          <a:p>
            <a:pPr algn="ctr"/>
            <a:endParaRPr lang="en-GB" dirty="0">
              <a:solidFill>
                <a:schemeClr val="accent6"/>
              </a:solidFill>
            </a:endParaRPr>
          </a:p>
          <a:p>
            <a:pPr algn="ctr"/>
            <a:endParaRPr lang="en-GB" dirty="0">
              <a:solidFill>
                <a:schemeClr val="accent6"/>
              </a:solidFill>
            </a:endParaRPr>
          </a:p>
          <a:p>
            <a:pPr algn="ctr"/>
            <a:endParaRPr lang="en-GB" dirty="0"/>
          </a:p>
          <a:p>
            <a:pPr algn="ctr"/>
            <a:endParaRPr lang="en-GB" dirty="0"/>
          </a:p>
          <a:p>
            <a:pPr algn="ctr"/>
            <a:r>
              <a:rPr lang="en-GB" sz="2400" b="1" dirty="0">
                <a:solidFill>
                  <a:schemeClr val="accent1"/>
                </a:solidFill>
              </a:rPr>
              <a:t>£500 Virgin Experience Vouchers for each member of the overall winning team</a:t>
            </a:r>
          </a:p>
          <a:p>
            <a:pPr algn="ctr"/>
            <a:endParaRPr lang="en-GB" dirty="0">
              <a:solidFill>
                <a:schemeClr val="accent6"/>
              </a:solidFill>
            </a:endParaRPr>
          </a:p>
          <a:p>
            <a:pPr algn="ctr"/>
            <a:endParaRPr lang="en-GB" dirty="0">
              <a:solidFill>
                <a:schemeClr val="accent6"/>
              </a:solidFill>
            </a:endParaRPr>
          </a:p>
          <a:p>
            <a:pPr algn="ctr"/>
            <a:endParaRPr lang="en-GB" dirty="0">
              <a:solidFill>
                <a:schemeClr val="accent6"/>
              </a:solidFill>
            </a:endParaRPr>
          </a:p>
          <a:p>
            <a:pPr algn="ctr"/>
            <a:endParaRPr lang="en-GB" dirty="0">
              <a:solidFill>
                <a:schemeClr val="accent6"/>
              </a:solidFill>
            </a:endParaRPr>
          </a:p>
        </p:txBody>
      </p:sp>
      <p:pic>
        <p:nvPicPr>
          <p:cNvPr id="6" name="Picture 5" descr="Sheffield City Council Logo Vector (.AI) Free Download">
            <a:extLst>
              <a:ext uri="{FF2B5EF4-FFF2-40B4-BE49-F238E27FC236}">
                <a16:creationId xmlns:a16="http://schemas.microsoft.com/office/drawing/2014/main" id="{BED49FAE-A7C9-5A0F-7F6E-DCA4D6977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2753" y="2957312"/>
            <a:ext cx="1199207" cy="9433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xperience Days | Virgin Day Out Gifts – Matalan">
            <a:extLst>
              <a:ext uri="{FF2B5EF4-FFF2-40B4-BE49-F238E27FC236}">
                <a16:creationId xmlns:a16="http://schemas.microsoft.com/office/drawing/2014/main" id="{9938646D-4352-6AD9-ACEB-E8D011430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810" y="4814280"/>
            <a:ext cx="2203455" cy="10813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1661CAA-BAFA-DB26-3231-61FEF287A582}"/>
              </a:ext>
            </a:extLst>
          </p:cNvPr>
          <p:cNvSpPr txBox="1"/>
          <p:nvPr/>
        </p:nvSpPr>
        <p:spPr>
          <a:xfrm>
            <a:off x="354517" y="2379456"/>
            <a:ext cx="1986008" cy="2800767"/>
          </a:xfrm>
          <a:prstGeom prst="rect">
            <a:avLst/>
          </a:prstGeom>
          <a:noFill/>
          <a:ln>
            <a:solidFill>
              <a:schemeClr val="accent4"/>
            </a:solidFill>
          </a:ln>
        </p:spPr>
        <p:txBody>
          <a:bodyPr wrap="square" rtlCol="0">
            <a:spAutoFit/>
          </a:bodyPr>
          <a:lstStyle/>
          <a:p>
            <a:pPr algn="ctr"/>
            <a:r>
              <a:rPr lang="en-GB" sz="1600" dirty="0">
                <a:solidFill>
                  <a:schemeClr val="accent4"/>
                </a:solidFill>
              </a:rPr>
              <a:t>Teams that are highly commended across the 12 award categories will be invited to Dragons Den to pitch their business ideas.  The Dragons will then  choose the winner of the </a:t>
            </a:r>
            <a:r>
              <a:rPr lang="en-GB" sz="1600" dirty="0" err="1">
                <a:solidFill>
                  <a:schemeClr val="accent4"/>
                </a:solidFill>
              </a:rPr>
              <a:t>BiG</a:t>
            </a:r>
            <a:r>
              <a:rPr lang="en-GB" sz="1600" dirty="0">
                <a:solidFill>
                  <a:schemeClr val="accent4"/>
                </a:solidFill>
              </a:rPr>
              <a:t> Prize!</a:t>
            </a:r>
            <a:endParaRPr lang="en-GB" sz="1400" dirty="0">
              <a:solidFill>
                <a:schemeClr val="accent4"/>
              </a:solidFill>
            </a:endParaRPr>
          </a:p>
        </p:txBody>
      </p:sp>
      <p:pic>
        <p:nvPicPr>
          <p:cNvPr id="2" name="Picture 8" descr="Gold star star clipart and animated graphics of stars image #28234 | Star  clipart, Gold stars, Clip art">
            <a:extLst>
              <a:ext uri="{FF2B5EF4-FFF2-40B4-BE49-F238E27FC236}">
                <a16:creationId xmlns:a16="http://schemas.microsoft.com/office/drawing/2014/main" id="{6215FF1A-DA23-8CA5-3889-F79EB86D5E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49408">
            <a:off x="10108432" y="302670"/>
            <a:ext cx="1789653" cy="1047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123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CC1D08-83C1-4D39-A8E9-3A89600E39F6}"/>
              </a:ext>
            </a:extLst>
          </p:cNvPr>
          <p:cNvSpPr>
            <a:spLocks noGrp="1"/>
          </p:cNvSpPr>
          <p:nvPr>
            <p:ph type="title"/>
          </p:nvPr>
        </p:nvSpPr>
        <p:spPr>
          <a:xfrm>
            <a:off x="2546692" y="311831"/>
            <a:ext cx="9146537" cy="1325563"/>
          </a:xfrm>
        </p:spPr>
        <p:txBody>
          <a:bodyPr/>
          <a:lstStyle/>
          <a:p>
            <a:r>
              <a:rPr lang="en-GB" dirty="0">
                <a:solidFill>
                  <a:schemeClr val="accent5"/>
                </a:solidFill>
              </a:rPr>
              <a:t>Your </a:t>
            </a:r>
            <a:r>
              <a:rPr lang="en-GB" dirty="0" err="1">
                <a:solidFill>
                  <a:schemeClr val="accent5"/>
                </a:solidFill>
              </a:rPr>
              <a:t>BiG</a:t>
            </a:r>
            <a:r>
              <a:rPr lang="en-GB" dirty="0">
                <a:solidFill>
                  <a:schemeClr val="accent5"/>
                </a:solidFill>
              </a:rPr>
              <a:t> Challenge Business</a:t>
            </a:r>
          </a:p>
        </p:txBody>
      </p:sp>
      <p:graphicFrame>
        <p:nvGraphicFramePr>
          <p:cNvPr id="7" name="Table 6">
            <a:extLst>
              <a:ext uri="{FF2B5EF4-FFF2-40B4-BE49-F238E27FC236}">
                <a16:creationId xmlns:a16="http://schemas.microsoft.com/office/drawing/2014/main" id="{92AFEA91-B4C0-0825-EB90-D81C244D78DA}"/>
              </a:ext>
            </a:extLst>
          </p:cNvPr>
          <p:cNvGraphicFramePr>
            <a:graphicFrameLocks noGrp="1"/>
          </p:cNvGraphicFramePr>
          <p:nvPr>
            <p:extLst>
              <p:ext uri="{D42A27DB-BD31-4B8C-83A1-F6EECF244321}">
                <p14:modId xmlns:p14="http://schemas.microsoft.com/office/powerpoint/2010/main" val="1099630333"/>
              </p:ext>
            </p:extLst>
          </p:nvPr>
        </p:nvGraphicFramePr>
        <p:xfrm>
          <a:off x="2546692" y="1701001"/>
          <a:ext cx="6836122" cy="1727999"/>
        </p:xfrm>
        <a:graphic>
          <a:graphicData uri="http://schemas.openxmlformats.org/drawingml/2006/table">
            <a:tbl>
              <a:tblPr firstRow="1" firstCol="1" bandRow="1">
                <a:tableStyleId>{5A111915-BE36-4E01-A7E5-04B1672EAD32}</a:tableStyleId>
              </a:tblPr>
              <a:tblGrid>
                <a:gridCol w="1483710">
                  <a:extLst>
                    <a:ext uri="{9D8B030D-6E8A-4147-A177-3AD203B41FA5}">
                      <a16:colId xmlns:a16="http://schemas.microsoft.com/office/drawing/2014/main" val="2745191059"/>
                    </a:ext>
                  </a:extLst>
                </a:gridCol>
                <a:gridCol w="2589749">
                  <a:extLst>
                    <a:ext uri="{9D8B030D-6E8A-4147-A177-3AD203B41FA5}">
                      <a16:colId xmlns:a16="http://schemas.microsoft.com/office/drawing/2014/main" val="2118723537"/>
                    </a:ext>
                  </a:extLst>
                </a:gridCol>
                <a:gridCol w="2762663">
                  <a:extLst>
                    <a:ext uri="{9D8B030D-6E8A-4147-A177-3AD203B41FA5}">
                      <a16:colId xmlns:a16="http://schemas.microsoft.com/office/drawing/2014/main" val="1702140138"/>
                    </a:ext>
                  </a:extLst>
                </a:gridCol>
              </a:tblGrid>
              <a:tr h="405970">
                <a:tc>
                  <a:txBody>
                    <a:bodyPr/>
                    <a:lstStyle/>
                    <a:p>
                      <a:pPr algn="ctr">
                        <a:lnSpc>
                          <a:spcPct val="150000"/>
                        </a:lnSpc>
                        <a:spcAft>
                          <a:spcPts val="600"/>
                        </a:spcAft>
                      </a:pPr>
                      <a:r>
                        <a:rPr lang="en-GB" sz="1400" dirty="0">
                          <a:solidFill>
                            <a:schemeClr val="accent5"/>
                          </a:solidFill>
                          <a:effectLst/>
                        </a:rPr>
                        <a:t>School</a:t>
                      </a:r>
                      <a:endParaRPr lang="en-GB" sz="1200" dirty="0">
                        <a:solidFill>
                          <a:schemeClr val="accent5"/>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gridSpan="2">
                  <a:txBody>
                    <a:bodyPr/>
                    <a:lstStyle/>
                    <a:p>
                      <a:pPr algn="l">
                        <a:lnSpc>
                          <a:spcPct val="100000"/>
                        </a:lnSpc>
                        <a:spcAft>
                          <a:spcPts val="600"/>
                        </a:spcAft>
                      </a:pPr>
                      <a:r>
                        <a:rPr lang="en-GB" sz="1200" dirty="0">
                          <a:effectLst/>
                        </a:rPr>
                        <a:t> </a:t>
                      </a:r>
                      <a:endParaRPr lang="en-GB" sz="1100" dirty="0">
                        <a:solidFill>
                          <a:srgbClr val="212044"/>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007248104"/>
                  </a:ext>
                </a:extLst>
              </a:tr>
              <a:tr h="405970">
                <a:tc>
                  <a:txBody>
                    <a:bodyPr/>
                    <a:lstStyle/>
                    <a:p>
                      <a:pPr algn="ctr">
                        <a:lnSpc>
                          <a:spcPct val="150000"/>
                        </a:lnSpc>
                        <a:spcAft>
                          <a:spcPts val="600"/>
                        </a:spcAft>
                      </a:pPr>
                      <a:r>
                        <a:rPr lang="en-GB" sz="1400" dirty="0">
                          <a:solidFill>
                            <a:schemeClr val="accent5"/>
                          </a:solidFill>
                          <a:effectLst/>
                        </a:rPr>
                        <a:t>Team Name</a:t>
                      </a:r>
                      <a:endParaRPr lang="en-GB" sz="1200" dirty="0">
                        <a:solidFill>
                          <a:schemeClr val="accent5"/>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gridSpan="2">
                  <a:txBody>
                    <a:bodyPr/>
                    <a:lstStyle/>
                    <a:p>
                      <a:pPr algn="l">
                        <a:lnSpc>
                          <a:spcPct val="100000"/>
                        </a:lnSpc>
                        <a:spcAft>
                          <a:spcPts val="600"/>
                        </a:spcAft>
                      </a:pPr>
                      <a:r>
                        <a:rPr lang="en-GB" sz="1200" dirty="0">
                          <a:solidFill>
                            <a:schemeClr val="accent5"/>
                          </a:solidFill>
                          <a:effectLst/>
                        </a:rPr>
                        <a:t> </a:t>
                      </a:r>
                      <a:endParaRPr lang="en-GB" sz="1100" dirty="0">
                        <a:solidFill>
                          <a:schemeClr val="accent5"/>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625453618"/>
                  </a:ext>
                </a:extLst>
              </a:tr>
              <a:tr h="305353">
                <a:tc rowSpan="3">
                  <a:txBody>
                    <a:bodyPr/>
                    <a:lstStyle/>
                    <a:p>
                      <a:pPr algn="ctr">
                        <a:lnSpc>
                          <a:spcPct val="150000"/>
                        </a:lnSpc>
                        <a:spcAft>
                          <a:spcPts val="600"/>
                        </a:spcAft>
                      </a:pPr>
                      <a:r>
                        <a:rPr lang="en-GB" sz="1400" dirty="0">
                          <a:solidFill>
                            <a:schemeClr val="accent5"/>
                          </a:solidFill>
                          <a:effectLst/>
                        </a:rPr>
                        <a:t>Team Members</a:t>
                      </a:r>
                      <a:endParaRPr lang="en-GB" sz="1200" dirty="0">
                        <a:solidFill>
                          <a:schemeClr val="accent5"/>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l">
                        <a:lnSpc>
                          <a:spcPct val="100000"/>
                        </a:lnSpc>
                        <a:spcAft>
                          <a:spcPts val="600"/>
                        </a:spcAft>
                      </a:pPr>
                      <a:r>
                        <a:rPr lang="en-GB" sz="1200" dirty="0">
                          <a:solidFill>
                            <a:schemeClr val="accent5"/>
                          </a:solidFill>
                          <a:effectLst/>
                        </a:rPr>
                        <a:t>1.</a:t>
                      </a:r>
                      <a:endParaRPr lang="en-GB" sz="1100" dirty="0">
                        <a:solidFill>
                          <a:schemeClr val="accent5"/>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l">
                        <a:lnSpc>
                          <a:spcPct val="100000"/>
                        </a:lnSpc>
                        <a:spcAft>
                          <a:spcPts val="600"/>
                        </a:spcAft>
                      </a:pPr>
                      <a:r>
                        <a:rPr lang="en-GB" sz="1200" dirty="0">
                          <a:solidFill>
                            <a:schemeClr val="accent5"/>
                          </a:solidFill>
                          <a:effectLst/>
                        </a:rPr>
                        <a:t>4.</a:t>
                      </a:r>
                      <a:endParaRPr lang="en-GB" sz="1100" dirty="0">
                        <a:solidFill>
                          <a:schemeClr val="accent5"/>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94120714"/>
                  </a:ext>
                </a:extLst>
              </a:tr>
              <a:tr h="305353">
                <a:tc vMerge="1">
                  <a:txBody>
                    <a:bodyPr/>
                    <a:lstStyle/>
                    <a:p>
                      <a:endParaRPr lang="en-GB"/>
                    </a:p>
                  </a:txBody>
                  <a:tcPr/>
                </a:tc>
                <a:tc>
                  <a:txBody>
                    <a:bodyPr/>
                    <a:lstStyle/>
                    <a:p>
                      <a:pPr algn="l">
                        <a:lnSpc>
                          <a:spcPct val="100000"/>
                        </a:lnSpc>
                        <a:spcAft>
                          <a:spcPts val="600"/>
                        </a:spcAft>
                      </a:pPr>
                      <a:r>
                        <a:rPr lang="en-GB" sz="1200" dirty="0">
                          <a:solidFill>
                            <a:schemeClr val="accent5"/>
                          </a:solidFill>
                          <a:effectLst/>
                        </a:rPr>
                        <a:t>2.</a:t>
                      </a:r>
                      <a:endParaRPr lang="en-GB" sz="1100" dirty="0">
                        <a:solidFill>
                          <a:schemeClr val="accent5"/>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l">
                        <a:lnSpc>
                          <a:spcPct val="100000"/>
                        </a:lnSpc>
                        <a:spcAft>
                          <a:spcPts val="600"/>
                        </a:spcAft>
                      </a:pPr>
                      <a:r>
                        <a:rPr lang="en-GB" sz="1200" dirty="0">
                          <a:solidFill>
                            <a:schemeClr val="accent5"/>
                          </a:solidFill>
                          <a:effectLst/>
                        </a:rPr>
                        <a:t>5</a:t>
                      </a:r>
                      <a:endParaRPr lang="en-GB" sz="1100" dirty="0">
                        <a:solidFill>
                          <a:schemeClr val="accent5"/>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520246701"/>
                  </a:ext>
                </a:extLst>
              </a:tr>
              <a:tr h="305353">
                <a:tc vMerge="1">
                  <a:txBody>
                    <a:bodyPr/>
                    <a:lstStyle/>
                    <a:p>
                      <a:endParaRPr lang="en-GB"/>
                    </a:p>
                  </a:txBody>
                  <a:tcPr/>
                </a:tc>
                <a:tc>
                  <a:txBody>
                    <a:bodyPr/>
                    <a:lstStyle/>
                    <a:p>
                      <a:pPr algn="l">
                        <a:lnSpc>
                          <a:spcPct val="100000"/>
                        </a:lnSpc>
                        <a:spcAft>
                          <a:spcPts val="600"/>
                        </a:spcAft>
                      </a:pPr>
                      <a:r>
                        <a:rPr lang="en-GB" sz="1200" dirty="0">
                          <a:solidFill>
                            <a:schemeClr val="accent5"/>
                          </a:solidFill>
                          <a:effectLst/>
                        </a:rPr>
                        <a:t>3.</a:t>
                      </a:r>
                      <a:endParaRPr lang="en-GB" sz="1100" dirty="0">
                        <a:solidFill>
                          <a:schemeClr val="accent5"/>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c>
                  <a:txBody>
                    <a:bodyPr/>
                    <a:lstStyle/>
                    <a:p>
                      <a:pPr algn="l">
                        <a:lnSpc>
                          <a:spcPct val="100000"/>
                        </a:lnSpc>
                        <a:spcAft>
                          <a:spcPts val="600"/>
                        </a:spcAft>
                      </a:pPr>
                      <a:r>
                        <a:rPr lang="en-GB" sz="1200" dirty="0">
                          <a:solidFill>
                            <a:schemeClr val="accent5"/>
                          </a:solidFill>
                          <a:effectLst/>
                        </a:rPr>
                        <a:t>6.</a:t>
                      </a:r>
                      <a:endParaRPr lang="en-GB" sz="1100" dirty="0">
                        <a:solidFill>
                          <a:schemeClr val="accent5"/>
                        </a:solidFill>
                        <a:effectLst/>
                        <a:latin typeface="Roboto Light" panose="02000000000000000000" pitchFamily="2" charset="0"/>
                        <a:ea typeface="Roboto Light" panose="02000000000000000000" pitchFamily="2" charset="0"/>
                        <a:cs typeface="Times New Roman" panose="02020603050405020304" pitchFamily="18" charset="0"/>
                      </a:endParaRPr>
                    </a:p>
                  </a:txBody>
                  <a:tcPr marL="68580" marR="68580" marT="0" marB="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362865351"/>
                  </a:ext>
                </a:extLst>
              </a:tr>
            </a:tbl>
          </a:graphicData>
        </a:graphic>
      </p:graphicFrame>
      <p:graphicFrame>
        <p:nvGraphicFramePr>
          <p:cNvPr id="8" name="Table 7">
            <a:extLst>
              <a:ext uri="{FF2B5EF4-FFF2-40B4-BE49-F238E27FC236}">
                <a16:creationId xmlns:a16="http://schemas.microsoft.com/office/drawing/2014/main" id="{E7F67769-A6C7-E49E-BAA8-FBBF6D9311A7}"/>
              </a:ext>
            </a:extLst>
          </p:cNvPr>
          <p:cNvGraphicFramePr>
            <a:graphicFrameLocks noGrp="1"/>
          </p:cNvGraphicFramePr>
          <p:nvPr>
            <p:extLst>
              <p:ext uri="{D42A27DB-BD31-4B8C-83A1-F6EECF244321}">
                <p14:modId xmlns:p14="http://schemas.microsoft.com/office/powerpoint/2010/main" val="65052886"/>
              </p:ext>
            </p:extLst>
          </p:nvPr>
        </p:nvGraphicFramePr>
        <p:xfrm>
          <a:off x="1460810" y="3863652"/>
          <a:ext cx="9991492" cy="2035343"/>
        </p:xfrm>
        <a:graphic>
          <a:graphicData uri="http://schemas.openxmlformats.org/drawingml/2006/table">
            <a:tbl>
              <a:tblPr firstRow="1" firstCol="1" bandRow="1">
                <a:tableStyleId>{7DF18680-E054-41AD-8BC1-D1AEF772440D}</a:tableStyleId>
              </a:tblPr>
              <a:tblGrid>
                <a:gridCol w="9991492">
                  <a:extLst>
                    <a:ext uri="{9D8B030D-6E8A-4147-A177-3AD203B41FA5}">
                      <a16:colId xmlns:a16="http://schemas.microsoft.com/office/drawing/2014/main" val="4178404758"/>
                    </a:ext>
                  </a:extLst>
                </a:gridCol>
              </a:tblGrid>
              <a:tr h="479238">
                <a:tc>
                  <a:txBody>
                    <a:bodyPr/>
                    <a:lstStyle/>
                    <a:p>
                      <a:pPr algn="ctr">
                        <a:lnSpc>
                          <a:spcPct val="150000"/>
                        </a:lnSpc>
                        <a:spcAft>
                          <a:spcPts val="600"/>
                        </a:spcAft>
                      </a:pPr>
                      <a:r>
                        <a:rPr lang="en-GB" sz="1400" b="1" dirty="0">
                          <a:solidFill>
                            <a:schemeClr val="bg1"/>
                          </a:solidFill>
                          <a:effectLst/>
                        </a:rPr>
                        <a:t>What is your product or service?</a:t>
                      </a:r>
                      <a:endParaRPr lang="en-GB" sz="1200" b="1" dirty="0">
                        <a:solidFill>
                          <a:schemeClr val="bg1"/>
                        </a:solidFill>
                        <a:effectLst/>
                        <a:latin typeface="+mj-lt"/>
                        <a:ea typeface="Roboto Light" panose="02000000000000000000" pitchFamily="2" charset="0"/>
                        <a:cs typeface="Times New Roman" panose="02020603050405020304" pitchFamily="18" charset="0"/>
                      </a:endParaRPr>
                    </a:p>
                  </a:txBody>
                  <a:tcPr marL="68580" marR="68580" marT="0" marB="0" anchor="ct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218358986"/>
                  </a:ext>
                </a:extLst>
              </a:tr>
              <a:tr h="1556105">
                <a:tc>
                  <a:txBody>
                    <a:bodyPr/>
                    <a:lstStyle/>
                    <a:p>
                      <a:pPr algn="l">
                        <a:lnSpc>
                          <a:spcPct val="150000"/>
                        </a:lnSpc>
                        <a:spcAft>
                          <a:spcPts val="600"/>
                        </a:spcAft>
                      </a:pPr>
                      <a:endParaRPr lang="en-GB" sz="1100" dirty="0">
                        <a:solidFill>
                          <a:schemeClr val="tx1"/>
                        </a:solidFill>
                        <a:effectLst/>
                      </a:endParaRPr>
                    </a:p>
                  </a:txBody>
                  <a:tcPr marL="68580" marR="68580" marT="0" marB="0">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644830392"/>
                  </a:ext>
                </a:extLst>
              </a:tr>
            </a:tbl>
          </a:graphicData>
        </a:graphic>
      </p:graphicFrame>
      <p:graphicFrame>
        <p:nvGraphicFramePr>
          <p:cNvPr id="11" name="Table 3">
            <a:extLst>
              <a:ext uri="{FF2B5EF4-FFF2-40B4-BE49-F238E27FC236}">
                <a16:creationId xmlns:a16="http://schemas.microsoft.com/office/drawing/2014/main" id="{8EAD2CF5-C433-0EE5-9C21-9465C5023618}"/>
              </a:ext>
            </a:extLst>
          </p:cNvPr>
          <p:cNvGraphicFramePr>
            <a:graphicFrameLocks noGrp="1"/>
          </p:cNvGraphicFramePr>
          <p:nvPr>
            <p:extLst>
              <p:ext uri="{D42A27DB-BD31-4B8C-83A1-F6EECF244321}">
                <p14:modId xmlns:p14="http://schemas.microsoft.com/office/powerpoint/2010/main" val="1667783812"/>
              </p:ext>
            </p:extLst>
          </p:nvPr>
        </p:nvGraphicFramePr>
        <p:xfrm>
          <a:off x="9873757" y="1701001"/>
          <a:ext cx="1863550" cy="1168400"/>
        </p:xfrm>
        <a:graphic>
          <a:graphicData uri="http://schemas.openxmlformats.org/drawingml/2006/table">
            <a:tbl>
              <a:tblPr firstRow="1" bandRow="1">
                <a:tableStyleId>{7DF18680-E054-41AD-8BC1-D1AEF772440D}</a:tableStyleId>
              </a:tblPr>
              <a:tblGrid>
                <a:gridCol w="931775">
                  <a:extLst>
                    <a:ext uri="{9D8B030D-6E8A-4147-A177-3AD203B41FA5}">
                      <a16:colId xmlns:a16="http://schemas.microsoft.com/office/drawing/2014/main" val="3071269877"/>
                    </a:ext>
                  </a:extLst>
                </a:gridCol>
                <a:gridCol w="931775">
                  <a:extLst>
                    <a:ext uri="{9D8B030D-6E8A-4147-A177-3AD203B41FA5}">
                      <a16:colId xmlns:a16="http://schemas.microsoft.com/office/drawing/2014/main" val="3735927614"/>
                    </a:ext>
                  </a:extLst>
                </a:gridCol>
              </a:tblGrid>
              <a:tr h="370840">
                <a:tc gridSpan="2">
                  <a:txBody>
                    <a:bodyPr/>
                    <a:lstStyle/>
                    <a:p>
                      <a:r>
                        <a:rPr lang="en-GB" sz="1100" dirty="0"/>
                        <a:t>Did you join the BiG Challenge last year?</a:t>
                      </a:r>
                    </a:p>
                  </a:txBody>
                  <a:tcPr>
                    <a:lnB w="12700" cap="flat" cmpd="sng" algn="ctr">
                      <a:solidFill>
                        <a:schemeClr val="accent5"/>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3197968706"/>
                  </a:ext>
                </a:extLst>
              </a:tr>
              <a:tr h="370840">
                <a:tc>
                  <a:txBody>
                    <a:bodyPr/>
                    <a:lstStyle/>
                    <a:p>
                      <a:r>
                        <a:rPr lang="en-GB" sz="1400" b="1" dirty="0">
                          <a:solidFill>
                            <a:schemeClr val="accent5"/>
                          </a:solidFill>
                        </a:rPr>
                        <a:t>Yes</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GB"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448117041"/>
                  </a:ext>
                </a:extLst>
              </a:tr>
              <a:tr h="370840">
                <a:tc>
                  <a:txBody>
                    <a:bodyPr/>
                    <a:lstStyle/>
                    <a:p>
                      <a:r>
                        <a:rPr lang="en-GB" sz="1400" b="1" dirty="0">
                          <a:solidFill>
                            <a:schemeClr val="accent5"/>
                          </a:solidFill>
                        </a:rPr>
                        <a:t>No</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GB"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649809548"/>
                  </a:ext>
                </a:extLst>
              </a:tr>
            </a:tbl>
          </a:graphicData>
        </a:graphic>
      </p:graphicFrame>
      <p:sp>
        <p:nvSpPr>
          <p:cNvPr id="12" name="TextBox 11">
            <a:extLst>
              <a:ext uri="{FF2B5EF4-FFF2-40B4-BE49-F238E27FC236}">
                <a16:creationId xmlns:a16="http://schemas.microsoft.com/office/drawing/2014/main" id="{9CD526FB-885B-2183-0C30-9F4589DDABE0}"/>
              </a:ext>
            </a:extLst>
          </p:cNvPr>
          <p:cNvSpPr txBox="1"/>
          <p:nvPr/>
        </p:nvSpPr>
        <p:spPr>
          <a:xfrm>
            <a:off x="3438431" y="3429000"/>
            <a:ext cx="5052644" cy="276999"/>
          </a:xfrm>
          <a:prstGeom prst="rect">
            <a:avLst/>
          </a:prstGeom>
          <a:noFill/>
        </p:spPr>
        <p:txBody>
          <a:bodyPr wrap="square" rtlCol="0">
            <a:spAutoFit/>
          </a:bodyPr>
          <a:lstStyle/>
          <a:p>
            <a:pPr algn="ctr"/>
            <a:r>
              <a:rPr lang="en-GB" sz="1200" dirty="0">
                <a:solidFill>
                  <a:schemeClr val="accent5"/>
                </a:solidFill>
              </a:rPr>
              <a:t>(Please make sure that all team names are included and spelt correctly)</a:t>
            </a:r>
          </a:p>
        </p:txBody>
      </p:sp>
    </p:spTree>
    <p:extLst>
      <p:ext uri="{BB962C8B-B14F-4D97-AF65-F5344CB8AC3E}">
        <p14:creationId xmlns:p14="http://schemas.microsoft.com/office/powerpoint/2010/main" val="435038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3CFEE-A0F3-0EF3-C133-8CA680CA390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F42AF13-014D-9EE3-CA7C-E361D3FAA1A9}"/>
              </a:ext>
            </a:extLst>
          </p:cNvPr>
          <p:cNvSpPr>
            <a:spLocks noGrp="1"/>
          </p:cNvSpPr>
          <p:nvPr>
            <p:ph type="title"/>
          </p:nvPr>
        </p:nvSpPr>
        <p:spPr>
          <a:xfrm>
            <a:off x="4201316" y="311831"/>
            <a:ext cx="9146537" cy="1325563"/>
          </a:xfrm>
        </p:spPr>
        <p:txBody>
          <a:bodyPr/>
          <a:lstStyle/>
          <a:p>
            <a:r>
              <a:rPr lang="en-GB" dirty="0">
                <a:solidFill>
                  <a:schemeClr val="accent5"/>
                </a:solidFill>
              </a:rPr>
              <a:t>Teamwork</a:t>
            </a:r>
          </a:p>
        </p:txBody>
      </p:sp>
      <p:pic>
        <p:nvPicPr>
          <p:cNvPr id="2" name="Picture 2" descr="HLM Architects jobs and internships | Profile and careers on Dezeen Jobs">
            <a:extLst>
              <a:ext uri="{FF2B5EF4-FFF2-40B4-BE49-F238E27FC236}">
                <a16:creationId xmlns:a16="http://schemas.microsoft.com/office/drawing/2014/main" id="{A13B33A7-5B65-0FD9-FBDB-475559E940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461" b="24986"/>
          <a:stretch/>
        </p:blipFill>
        <p:spPr bwMode="auto">
          <a:xfrm>
            <a:off x="9832009" y="213019"/>
            <a:ext cx="1975678" cy="9592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con&#10;&#10;Description automatically generated with medium confidence">
            <a:extLst>
              <a:ext uri="{FF2B5EF4-FFF2-40B4-BE49-F238E27FC236}">
                <a16:creationId xmlns:a16="http://schemas.microsoft.com/office/drawing/2014/main" id="{AB20F208-8CA7-107A-BC18-BFBDC59E7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316" y="161924"/>
            <a:ext cx="1800000" cy="1800000"/>
          </a:xfrm>
          <a:prstGeom prst="rect">
            <a:avLst/>
          </a:prstGeom>
        </p:spPr>
      </p:pic>
      <p:sp>
        <p:nvSpPr>
          <p:cNvPr id="6" name="TextBox 5">
            <a:extLst>
              <a:ext uri="{FF2B5EF4-FFF2-40B4-BE49-F238E27FC236}">
                <a16:creationId xmlns:a16="http://schemas.microsoft.com/office/drawing/2014/main" id="{36A448A1-F70C-0A1D-5368-1913FAA50047}"/>
              </a:ext>
            </a:extLst>
          </p:cNvPr>
          <p:cNvSpPr txBox="1"/>
          <p:nvPr/>
        </p:nvSpPr>
        <p:spPr>
          <a:xfrm>
            <a:off x="354381" y="2041999"/>
            <a:ext cx="2160000" cy="2923877"/>
          </a:xfrm>
          <a:prstGeom prst="rect">
            <a:avLst/>
          </a:prstGeom>
          <a:noFill/>
          <a:ln>
            <a:solidFill>
              <a:schemeClr val="accent5"/>
            </a:solidFill>
          </a:ln>
        </p:spPr>
        <p:txBody>
          <a:bodyPr wrap="square" rtlCol="0">
            <a:spAutoFit/>
          </a:bodyPr>
          <a:lstStyle/>
          <a:p>
            <a:r>
              <a:rPr lang="en-GB" sz="1600" b="1" dirty="0">
                <a:solidFill>
                  <a:schemeClr val="accent5"/>
                </a:solidFill>
              </a:rPr>
              <a:t>Tip Box</a:t>
            </a:r>
            <a:endParaRPr lang="en-GB" dirty="0">
              <a:solidFill>
                <a:schemeClr val="accent5"/>
              </a:solidFill>
            </a:endParaRPr>
          </a:p>
          <a:p>
            <a:pPr marL="285750" indent="-285750">
              <a:buFont typeface="Arial" panose="020B0604020202020204" pitchFamily="34" charset="0"/>
              <a:buChar char="•"/>
            </a:pPr>
            <a:r>
              <a:rPr lang="en-GB" sz="1400" dirty="0">
                <a:solidFill>
                  <a:schemeClr val="accent5"/>
                </a:solidFill>
              </a:rPr>
              <a:t>How did you work as a team?</a:t>
            </a:r>
          </a:p>
          <a:p>
            <a:pPr marL="285750" indent="-285750">
              <a:buFont typeface="Arial" panose="020B0604020202020204" pitchFamily="34" charset="0"/>
              <a:buChar char="•"/>
            </a:pPr>
            <a:r>
              <a:rPr lang="en-GB" sz="1400" dirty="0">
                <a:solidFill>
                  <a:schemeClr val="accent5"/>
                </a:solidFill>
              </a:rPr>
              <a:t>What roles did each of you have?</a:t>
            </a:r>
          </a:p>
          <a:p>
            <a:pPr marL="285750" indent="-285750">
              <a:buFont typeface="Arial" panose="020B0604020202020204" pitchFamily="34" charset="0"/>
              <a:buChar char="•"/>
            </a:pPr>
            <a:r>
              <a:rPr lang="en-GB" sz="1400" dirty="0">
                <a:solidFill>
                  <a:schemeClr val="accent5"/>
                </a:solidFill>
              </a:rPr>
              <a:t>Did each team member take responsibility for their tasks?</a:t>
            </a:r>
          </a:p>
          <a:p>
            <a:pPr marL="285750" indent="-285750">
              <a:buFont typeface="Arial" panose="020B0604020202020204" pitchFamily="34" charset="0"/>
              <a:buChar char="•"/>
            </a:pPr>
            <a:r>
              <a:rPr lang="en-GB" sz="1400" dirty="0">
                <a:solidFill>
                  <a:schemeClr val="accent5"/>
                </a:solidFill>
              </a:rPr>
              <a:t>How did you support each other?</a:t>
            </a:r>
          </a:p>
        </p:txBody>
      </p:sp>
    </p:spTree>
    <p:extLst>
      <p:ext uri="{BB962C8B-B14F-4D97-AF65-F5344CB8AC3E}">
        <p14:creationId xmlns:p14="http://schemas.microsoft.com/office/powerpoint/2010/main" val="868396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82937-2324-0888-82B5-20950ADCD00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E7ADF2-DE19-3976-713D-A3FDF618BBEC}"/>
              </a:ext>
            </a:extLst>
          </p:cNvPr>
          <p:cNvSpPr>
            <a:spLocks noGrp="1"/>
          </p:cNvSpPr>
          <p:nvPr>
            <p:ph type="title"/>
          </p:nvPr>
        </p:nvSpPr>
        <p:spPr>
          <a:xfrm>
            <a:off x="4201316" y="311831"/>
            <a:ext cx="9146537" cy="1325563"/>
          </a:xfrm>
        </p:spPr>
        <p:txBody>
          <a:bodyPr/>
          <a:lstStyle/>
          <a:p>
            <a:r>
              <a:rPr lang="en-GB" dirty="0">
                <a:solidFill>
                  <a:schemeClr val="accent5"/>
                </a:solidFill>
              </a:rPr>
              <a:t>Creativity</a:t>
            </a:r>
          </a:p>
        </p:txBody>
      </p:sp>
      <p:pic>
        <p:nvPicPr>
          <p:cNvPr id="7" name="Picture 6" descr="Icon&#10;&#10;Description automatically generated">
            <a:extLst>
              <a:ext uri="{FF2B5EF4-FFF2-40B4-BE49-F238E27FC236}">
                <a16:creationId xmlns:a16="http://schemas.microsoft.com/office/drawing/2014/main" id="{069CAA17-AE97-E7CA-9275-CC8906CF4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6899" y="149112"/>
            <a:ext cx="1800000" cy="1800000"/>
          </a:xfrm>
          <a:prstGeom prst="rect">
            <a:avLst/>
          </a:prstGeom>
        </p:spPr>
      </p:pic>
      <p:pic>
        <p:nvPicPr>
          <p:cNvPr id="1026" name="Picture 2" descr="British Business Bank - Wikipedia">
            <a:extLst>
              <a:ext uri="{FF2B5EF4-FFF2-40B4-BE49-F238E27FC236}">
                <a16:creationId xmlns:a16="http://schemas.microsoft.com/office/drawing/2014/main" id="{9EDDB3A1-F485-13A0-A0F6-63BA16EFF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5413" y="311831"/>
            <a:ext cx="2299615" cy="8585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DDBA7BD-FD8D-ABB2-4F44-E0343B21B526}"/>
              </a:ext>
            </a:extLst>
          </p:cNvPr>
          <p:cNvSpPr txBox="1"/>
          <p:nvPr/>
        </p:nvSpPr>
        <p:spPr>
          <a:xfrm>
            <a:off x="354381" y="2041999"/>
            <a:ext cx="2160000" cy="2923877"/>
          </a:xfrm>
          <a:prstGeom prst="rect">
            <a:avLst/>
          </a:prstGeom>
          <a:noFill/>
          <a:ln>
            <a:solidFill>
              <a:schemeClr val="accent5"/>
            </a:solidFill>
          </a:ln>
        </p:spPr>
        <p:txBody>
          <a:bodyPr wrap="square" rtlCol="0">
            <a:spAutoFit/>
          </a:bodyPr>
          <a:lstStyle/>
          <a:p>
            <a:r>
              <a:rPr lang="en-GB" sz="1600" b="1" dirty="0">
                <a:solidFill>
                  <a:schemeClr val="accent5"/>
                </a:solidFill>
              </a:rPr>
              <a:t>Tip Box</a:t>
            </a:r>
            <a:endParaRPr lang="en-GB" dirty="0">
              <a:solidFill>
                <a:schemeClr val="accent5"/>
              </a:solidFill>
            </a:endParaRPr>
          </a:p>
          <a:p>
            <a:pPr marL="285750" indent="-285750">
              <a:buFont typeface="Arial" panose="020B0604020202020204" pitchFamily="34" charset="0"/>
              <a:buChar char="•"/>
            </a:pPr>
            <a:r>
              <a:rPr lang="en-GB" sz="1400" dirty="0">
                <a:solidFill>
                  <a:schemeClr val="accent5"/>
                </a:solidFill>
              </a:rPr>
              <a:t>What was your business idea?</a:t>
            </a:r>
          </a:p>
          <a:p>
            <a:pPr marL="285750" indent="-285750">
              <a:buFont typeface="Arial" panose="020B0604020202020204" pitchFamily="34" charset="0"/>
              <a:buChar char="•"/>
            </a:pPr>
            <a:r>
              <a:rPr lang="en-GB" sz="1400" dirty="0">
                <a:solidFill>
                  <a:schemeClr val="accent5"/>
                </a:solidFill>
              </a:rPr>
              <a:t>How did you come up with your idea?</a:t>
            </a:r>
          </a:p>
          <a:p>
            <a:pPr marL="285750" indent="-285750">
              <a:buFont typeface="Arial" panose="020B0604020202020204" pitchFamily="34" charset="0"/>
              <a:buChar char="•"/>
            </a:pPr>
            <a:r>
              <a:rPr lang="en-GB" sz="1400" dirty="0">
                <a:solidFill>
                  <a:schemeClr val="accent5"/>
                </a:solidFill>
              </a:rPr>
              <a:t>How did you plan what you were doing?</a:t>
            </a:r>
          </a:p>
          <a:p>
            <a:pPr marL="285750" indent="-285750">
              <a:buFont typeface="Arial" panose="020B0604020202020204" pitchFamily="34" charset="0"/>
              <a:buChar char="•"/>
            </a:pPr>
            <a:r>
              <a:rPr lang="en-GB" sz="1400" dirty="0">
                <a:solidFill>
                  <a:schemeClr val="accent5"/>
                </a:solidFill>
              </a:rPr>
              <a:t>How have you demonstrated creativity?</a:t>
            </a:r>
          </a:p>
          <a:p>
            <a:pPr marL="285750" indent="-285750">
              <a:buFont typeface="Arial" panose="020B0604020202020204" pitchFamily="34" charset="0"/>
              <a:buChar char="•"/>
            </a:pPr>
            <a:r>
              <a:rPr lang="en-GB" sz="1400" dirty="0">
                <a:solidFill>
                  <a:schemeClr val="accent5"/>
                </a:solidFill>
              </a:rPr>
              <a:t>How did you improve or alter your product?</a:t>
            </a:r>
          </a:p>
        </p:txBody>
      </p:sp>
    </p:spTree>
    <p:extLst>
      <p:ext uri="{BB962C8B-B14F-4D97-AF65-F5344CB8AC3E}">
        <p14:creationId xmlns:p14="http://schemas.microsoft.com/office/powerpoint/2010/main" val="2545901806"/>
      </p:ext>
    </p:extLst>
  </p:cSld>
  <p:clrMapOvr>
    <a:masterClrMapping/>
  </p:clrMapOvr>
</p:sld>
</file>

<file path=ppt/theme/theme1.xml><?xml version="1.0" encoding="utf-8"?>
<a:theme xmlns:a="http://schemas.openxmlformats.org/drawingml/2006/main" name="Title Slides">
  <a:themeElements>
    <a:clrScheme name="BiG Challenge 2025">
      <a:dk1>
        <a:srgbClr val="000000"/>
      </a:dk1>
      <a:lt1>
        <a:srgbClr val="FFFFFF"/>
      </a:lt1>
      <a:dk2>
        <a:srgbClr val="E10045"/>
      </a:dk2>
      <a:lt2>
        <a:srgbClr val="F29100"/>
      </a:lt2>
      <a:accent1>
        <a:srgbClr val="E62C7F"/>
      </a:accent1>
      <a:accent2>
        <a:srgbClr val="EE733A"/>
      </a:accent2>
      <a:accent3>
        <a:srgbClr val="69A426"/>
      </a:accent3>
      <a:accent4>
        <a:srgbClr val="00817D"/>
      </a:accent4>
      <a:accent5>
        <a:srgbClr val="253887"/>
      </a:accent5>
      <a:accent6>
        <a:srgbClr val="9E4391"/>
      </a:accent6>
      <a:hlink>
        <a:srgbClr val="006EB6"/>
      </a:hlink>
      <a:folHlink>
        <a:srgbClr val="00568D"/>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9 - BiG Challenge Slides Template.potx" id="{18C15508-F3BF-4E86-B497-075D4D5E823B}" vid="{8FBD08FC-DF09-4716-8835-27B0749F7A35}"/>
    </a:ext>
  </a:extLst>
</a:theme>
</file>

<file path=ppt/theme/theme2.xml><?xml version="1.0" encoding="utf-8"?>
<a:theme xmlns:a="http://schemas.openxmlformats.org/drawingml/2006/main" name="BC Logo">
  <a:themeElements>
    <a:clrScheme name="BiG Challenge 2025">
      <a:dk1>
        <a:srgbClr val="000000"/>
      </a:dk1>
      <a:lt1>
        <a:srgbClr val="FFFFFF"/>
      </a:lt1>
      <a:dk2>
        <a:srgbClr val="E10045"/>
      </a:dk2>
      <a:lt2>
        <a:srgbClr val="F29100"/>
      </a:lt2>
      <a:accent1>
        <a:srgbClr val="E62C7F"/>
      </a:accent1>
      <a:accent2>
        <a:srgbClr val="EE733A"/>
      </a:accent2>
      <a:accent3>
        <a:srgbClr val="69A426"/>
      </a:accent3>
      <a:accent4>
        <a:srgbClr val="00817D"/>
      </a:accent4>
      <a:accent5>
        <a:srgbClr val="253887"/>
      </a:accent5>
      <a:accent6>
        <a:srgbClr val="9E4391"/>
      </a:accent6>
      <a:hlink>
        <a:srgbClr val="006EB6"/>
      </a:hlink>
      <a:folHlink>
        <a:srgbClr val="00568D"/>
      </a:folHlink>
    </a:clrScheme>
    <a:fontScheme name="Arial Bold Arial">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9 - BiG Challenge Slides Template.potx" id="{18C15508-F3BF-4E86-B497-075D4D5E823B}" vid="{3D0FF2E3-9514-4CEB-AB56-5D37D2C19687}"/>
    </a:ext>
  </a:extLst>
</a:theme>
</file>

<file path=ppt/theme/theme3.xml><?xml version="1.0" encoding="utf-8"?>
<a:theme xmlns:a="http://schemas.openxmlformats.org/drawingml/2006/main" name="All Logos">
  <a:themeElements>
    <a:clrScheme name="BiG Challenge 2025">
      <a:dk1>
        <a:srgbClr val="000000"/>
      </a:dk1>
      <a:lt1>
        <a:srgbClr val="FFFFFF"/>
      </a:lt1>
      <a:dk2>
        <a:srgbClr val="E10045"/>
      </a:dk2>
      <a:lt2>
        <a:srgbClr val="F29100"/>
      </a:lt2>
      <a:accent1>
        <a:srgbClr val="E62C7F"/>
      </a:accent1>
      <a:accent2>
        <a:srgbClr val="EE733A"/>
      </a:accent2>
      <a:accent3>
        <a:srgbClr val="69A426"/>
      </a:accent3>
      <a:accent4>
        <a:srgbClr val="00817D"/>
      </a:accent4>
      <a:accent5>
        <a:srgbClr val="253887"/>
      </a:accent5>
      <a:accent6>
        <a:srgbClr val="9E4391"/>
      </a:accent6>
      <a:hlink>
        <a:srgbClr val="006EB6"/>
      </a:hlink>
      <a:folHlink>
        <a:srgbClr val="00568D"/>
      </a:folHlink>
    </a:clrScheme>
    <a:fontScheme name="Arial Bold Arial">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9 - BiG Challenge Slides Template.potx" id="{18C15508-F3BF-4E86-B497-075D4D5E823B}" vid="{3F654943-BD39-4221-A2C6-947634B0D95C}"/>
    </a:ext>
  </a:extLst>
</a:theme>
</file>

<file path=ppt/theme/theme4.xml><?xml version="1.0" encoding="utf-8"?>
<a:theme xmlns:a="http://schemas.openxmlformats.org/drawingml/2006/main" name="1_Logos">
  <a:themeElements>
    <a:clrScheme name="BiG Challenge 2025">
      <a:dk1>
        <a:srgbClr val="000000"/>
      </a:dk1>
      <a:lt1>
        <a:srgbClr val="FFFFFF"/>
      </a:lt1>
      <a:dk2>
        <a:srgbClr val="E10045"/>
      </a:dk2>
      <a:lt2>
        <a:srgbClr val="F29100"/>
      </a:lt2>
      <a:accent1>
        <a:srgbClr val="E62C7F"/>
      </a:accent1>
      <a:accent2>
        <a:srgbClr val="EE733A"/>
      </a:accent2>
      <a:accent3>
        <a:srgbClr val="69A426"/>
      </a:accent3>
      <a:accent4>
        <a:srgbClr val="00817D"/>
      </a:accent4>
      <a:accent5>
        <a:srgbClr val="253887"/>
      </a:accent5>
      <a:accent6>
        <a:srgbClr val="9E4391"/>
      </a:accent6>
      <a:hlink>
        <a:srgbClr val="006EB6"/>
      </a:hlink>
      <a:folHlink>
        <a:srgbClr val="00568D"/>
      </a:folHlink>
    </a:clrScheme>
    <a:fontScheme name="Arial Bold Arial">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9 - BiG Challenge Slides Template.potx" id="{18C15508-F3BF-4E86-B497-075D4D5E823B}" vid="{E8BCC3F1-4D43-4EFD-A5EE-C05B907DDD7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2315FF91480F41BB382630AFAFE163" ma:contentTypeVersion="17" ma:contentTypeDescription="Create a new document." ma:contentTypeScope="" ma:versionID="80a87f64f574aa7daa0ef036294e1cda">
  <xsd:schema xmlns:xsd="http://www.w3.org/2001/XMLSchema" xmlns:xs="http://www.w3.org/2001/XMLSchema" xmlns:p="http://schemas.microsoft.com/office/2006/metadata/properties" xmlns:ns2="17dd376a-7703-4d16-8034-213cffa61642" xmlns:ns3="7ee85a2a-d933-4483-8446-7f50a3662221" targetNamespace="http://schemas.microsoft.com/office/2006/metadata/properties" ma:root="true" ma:fieldsID="200ca76b10a99dabdbc03a28851978f2" ns2:_="" ns3:_="">
    <xsd:import namespace="17dd376a-7703-4d16-8034-213cffa61642"/>
    <xsd:import namespace="7ee85a2a-d933-4483-8446-7f50a36622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dd376a-7703-4d16-8034-213cffa616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4514f55-2398-460d-b1d9-0db7fd9bad4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e85a2a-d933-4483-8446-7f50a366222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e015ee8-dc21-4973-815c-26479bba58d5}" ma:internalName="TaxCatchAll" ma:showField="CatchAllData" ma:web="7ee85a2a-d933-4483-8446-7f50a366222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CBEF60-CC93-4325-B430-F39A3126B1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dd376a-7703-4d16-8034-213cffa61642"/>
    <ds:schemaRef ds:uri="7ee85a2a-d933-4483-8446-7f50a36622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F448A9-5DCA-43BA-836E-7B9ED098F8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BC25 Reflective Journal Template</Template>
  <TotalTime>2</TotalTime>
  <Words>1014</Words>
  <Application>Microsoft Office PowerPoint</Application>
  <PresentationFormat>Widescreen</PresentationFormat>
  <Paragraphs>151</Paragraphs>
  <Slides>20</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20</vt:i4>
      </vt:variant>
    </vt:vector>
  </HeadingPairs>
  <TitlesOfParts>
    <vt:vector size="27" baseType="lpstr">
      <vt:lpstr>Arial</vt:lpstr>
      <vt:lpstr>Arial Bold</vt:lpstr>
      <vt:lpstr>Roboto Light</vt:lpstr>
      <vt:lpstr>Title Slides</vt:lpstr>
      <vt:lpstr>BC Logo</vt:lpstr>
      <vt:lpstr>All Logos</vt:lpstr>
      <vt:lpstr>1_Logos</vt:lpstr>
      <vt:lpstr>Your BiG Challenge Journey  An opportunity to reflect on your business, your product and your own learning</vt:lpstr>
      <vt:lpstr>What is the BiG Challenge Reflective Journal?</vt:lpstr>
      <vt:lpstr>What ways can you use to complete your Journal?</vt:lpstr>
      <vt:lpstr>The Skills Awards</vt:lpstr>
      <vt:lpstr>The Enterprise Awards</vt:lpstr>
      <vt:lpstr>PowerPoint Presentation</vt:lpstr>
      <vt:lpstr>Your BiG Challenge Business</vt:lpstr>
      <vt:lpstr>Teamwork</vt:lpstr>
      <vt:lpstr>Creativity</vt:lpstr>
      <vt:lpstr>Problem Solving</vt:lpstr>
      <vt:lpstr>Aiming High</vt:lpstr>
      <vt:lpstr>Sustainability</vt:lpstr>
      <vt:lpstr>Marketing &amp; Sales</vt:lpstr>
      <vt:lpstr>Made in Sheffield</vt:lpstr>
      <vt:lpstr>Use of Technology</vt:lpstr>
      <vt:lpstr>Making a Difference</vt:lpstr>
      <vt:lpstr>Pride in Culture</vt:lpstr>
      <vt:lpstr>Cashflow, finances &amp; profit</vt:lpstr>
      <vt:lpstr>What did you learn?</vt:lpstr>
      <vt:lpstr>A huge thank you to our amazing  Final Award sponsors!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 Moat</dc:creator>
  <cp:lastModifiedBy>Dan Moat</cp:lastModifiedBy>
  <cp:revision>1</cp:revision>
  <dcterms:created xsi:type="dcterms:W3CDTF">2024-11-28T16:52:46Z</dcterms:created>
  <dcterms:modified xsi:type="dcterms:W3CDTF">2024-11-28T16:55:23Z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588358-c3f1-4695-a290-e2f70d15689d_Enabled">
    <vt:lpwstr>true</vt:lpwstr>
  </property>
  <property fmtid="{D5CDD505-2E9C-101B-9397-08002B2CF9AE}" pid="3" name="MSIP_Label_c8588358-c3f1-4695-a290-e2f70d15689d_SetDate">
    <vt:lpwstr>2024-09-25T10:36:24Z</vt:lpwstr>
  </property>
  <property fmtid="{D5CDD505-2E9C-101B-9397-08002B2CF9AE}" pid="4" name="MSIP_Label_c8588358-c3f1-4695-a290-e2f70d15689d_Method">
    <vt:lpwstr>Privileged</vt:lpwstr>
  </property>
  <property fmtid="{D5CDD505-2E9C-101B-9397-08002B2CF9AE}" pid="5" name="MSIP_Label_c8588358-c3f1-4695-a290-e2f70d15689d_Name">
    <vt:lpwstr>Official – General</vt:lpwstr>
  </property>
  <property fmtid="{D5CDD505-2E9C-101B-9397-08002B2CF9AE}" pid="6" name="MSIP_Label_c8588358-c3f1-4695-a290-e2f70d15689d_SiteId">
    <vt:lpwstr>a1ba59b9-7204-48d8-a360-7770245ad4a9</vt:lpwstr>
  </property>
  <property fmtid="{D5CDD505-2E9C-101B-9397-08002B2CF9AE}" pid="7" name="MSIP_Label_c8588358-c3f1-4695-a290-e2f70d15689d_ActionId">
    <vt:lpwstr>293f73fa-e38e-4089-9dab-a3798ecf38dd</vt:lpwstr>
  </property>
  <property fmtid="{D5CDD505-2E9C-101B-9397-08002B2CF9AE}" pid="8" name="MSIP_Label_c8588358-c3f1-4695-a290-e2f70d15689d_ContentBits">
    <vt:lpwstr>0</vt:lpwstr>
  </property>
</Properties>
</file>